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5"/>
  </p:notes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12A63-9E54-4125-877A-B1D4FB693962}" type="datetimeFigureOut">
              <a:rPr lang="en-US" smtClean="0"/>
              <a:t>4/5/2021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23B05-B611-4D0A-8483-5EA7FB862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זהו</a:t>
            </a:r>
            <a:r>
              <a:rPr lang="he-IL" baseline="0" dirty="0" smtClean="0"/>
              <a:t> פוסטר שעוסק בחולי ברונכיאקטזיס</a:t>
            </a:r>
          </a:p>
          <a:p>
            <a:pPr algn="r" rtl="1"/>
            <a:r>
              <a:rPr lang="he-IL" baseline="0" dirty="0" smtClean="0"/>
              <a:t>פורסם ב</a:t>
            </a:r>
            <a:r>
              <a:rPr lang="en-US" baseline="0" dirty="0" smtClean="0"/>
              <a:t>ATS</a:t>
            </a:r>
            <a:r>
              <a:rPr lang="he-IL" baseline="0" dirty="0" smtClean="0"/>
              <a:t> 2020</a:t>
            </a:r>
          </a:p>
          <a:p>
            <a:pPr algn="r" rtl="1"/>
            <a:r>
              <a:rPr lang="he-IL" baseline="0" dirty="0" smtClean="0"/>
              <a:t>ביח הכרמל , מיכל שטיברג, יוחאי אדיר וצוות הפיזיוטרפיסטים בשיתוף עם טרודל </a:t>
            </a:r>
          </a:p>
          <a:p>
            <a:pPr algn="r" rtl="1"/>
            <a:r>
              <a:rPr lang="he-IL" baseline="0" dirty="0" smtClean="0"/>
              <a:t>4 שבועות, 51 חולי ברונכיאקטזיס בעלי אבחנה חדשה, 2 זרועות מחקר, גיל ממוצע 65-66</a:t>
            </a:r>
          </a:p>
          <a:p>
            <a:pPr algn="r" rtl="1"/>
            <a:r>
              <a:rPr lang="he-IL" baseline="0" dirty="0" smtClean="0"/>
              <a:t>1-טכניקה רגילה לפינוי עצמי של הפרשות </a:t>
            </a:r>
          </a:p>
          <a:p>
            <a:pPr algn="r" rtl="1"/>
            <a:r>
              <a:rPr lang="he-IL" baseline="0" dirty="0" smtClean="0"/>
              <a:t>2- אירוביקה</a:t>
            </a:r>
          </a:p>
          <a:p>
            <a:pPr algn="r" rtl="1"/>
            <a:r>
              <a:rPr lang="he-IL" baseline="0" dirty="0" smtClean="0"/>
              <a:t>אחת לשבוע נעשה מעקב טלפוני</a:t>
            </a:r>
          </a:p>
          <a:p>
            <a:pPr algn="r"/>
            <a:r>
              <a:rPr lang="he-IL" dirty="0" smtClean="0"/>
              <a:t>מסקנות- קבוצת אירוביקה-</a:t>
            </a:r>
            <a:r>
              <a:rPr lang="he-IL" baseline="0" dirty="0" smtClean="0"/>
              <a:t> כמות נמוכה יותר של ליחה עם מאמץ טיפולי נמוך יותר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61B8B-D8A3-448B-BE4B-FBEC6A63200F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471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זהו פוסטר שעוסק בחולי ברונכיאקטזיס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פורסם ב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ATS</a:t>
            </a: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ביח הכרמל , מיכל שטיברג, יוחאי אדיר וצוות הפיזיוטרפיסטים בשיתוף עם טרודל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שבועות, 51 חולי ברונכיאקטזיס בעלי אבחנה חדשה, 2 זרועות מחקר, גיל ממוצע 65-66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1-טכניקה רגילה לפינוי עצמי של הפרשות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2- אירוביקה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אחת לשבוע נעשה מעקב טלפוני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מסקנות- קבוצת אירוביקה- כמות נמוכה יותר של ליחה עם מאמץ טיפולי נמוך יותר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r" rtl="1"/>
            <a:endParaRPr lang="x-none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9A2C0-28CE-4F57-B202-3067034B66E5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413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Section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04711" y="4028351"/>
            <a:ext cx="10928477" cy="4635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04710" y="4492110"/>
            <a:ext cx="10928479" cy="710215"/>
          </a:xfrm>
        </p:spPr>
        <p:txBody>
          <a:bodyPr anchor="b">
            <a:noAutofit/>
          </a:bodyPr>
          <a:lstStyle>
            <a:lvl1pPr marL="0" indent="0">
              <a:buNone/>
              <a:defRPr lang="en-US" sz="5400" b="0" kern="1200" cap="none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280402" indent="0">
              <a:buNone/>
              <a:defRPr lang="en-US" sz="5400" b="0" kern="1200" cap="none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2pPr>
            <a:lvl3pPr marL="572996" indent="0">
              <a:buNone/>
              <a:defRPr lang="en-US" sz="5400" b="0" kern="1200" cap="none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3pPr>
            <a:lvl4pPr marL="780248" indent="0">
              <a:buNone/>
              <a:defRPr lang="en-US" sz="5400" b="0" kern="1200" cap="none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4pPr>
            <a:lvl5pPr marL="975312" indent="0">
              <a:buNone/>
              <a:defRPr lang="en-CA" sz="5400" b="0" kern="1200" cap="none" baseline="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261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1091954"/>
            <a:ext cx="3489832" cy="4381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4330700" y="1091954"/>
            <a:ext cx="3489832" cy="4381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15"/>
          </p:nvPr>
        </p:nvSpPr>
        <p:spPr>
          <a:xfrm>
            <a:off x="8044180" y="1091954"/>
            <a:ext cx="3489832" cy="4381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77401" y="5655322"/>
            <a:ext cx="1937419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641" y="5655530"/>
            <a:ext cx="469771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5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068014"/>
            <a:ext cx="3489832" cy="85513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67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CA"/>
              <a:t>Click to edit </a:t>
            </a:r>
            <a:br>
              <a:rPr lang="en-CA"/>
            </a:br>
            <a:r>
              <a:rPr lang="en-CA"/>
              <a:t>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8051800" y="1068014"/>
            <a:ext cx="3489832" cy="85513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67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CA"/>
              <a:t>Click to edit </a:t>
            </a:r>
            <a:br>
              <a:rPr lang="en-CA"/>
            </a:br>
            <a:r>
              <a:rPr lang="en-CA"/>
              <a:t>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4330700" y="1068014"/>
            <a:ext cx="3489832" cy="85513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67" indent="0">
              <a:buNone/>
              <a:defRPr sz="2000" b="1"/>
            </a:lvl2pPr>
            <a:lvl3pPr marL="914332" indent="0">
              <a:buNone/>
              <a:defRPr sz="1867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CA"/>
              <a:t>Click to edit </a:t>
            </a:r>
            <a:br>
              <a:rPr lang="en-CA"/>
            </a:br>
            <a:r>
              <a:rPr lang="en-CA"/>
              <a:t>Master text styles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2108200"/>
            <a:ext cx="3489832" cy="345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quarter" idx="17"/>
          </p:nvPr>
        </p:nvSpPr>
        <p:spPr>
          <a:xfrm>
            <a:off x="8051800" y="2108200"/>
            <a:ext cx="3489832" cy="345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quarter" idx="15"/>
          </p:nvPr>
        </p:nvSpPr>
        <p:spPr>
          <a:xfrm>
            <a:off x="4330700" y="2108200"/>
            <a:ext cx="3489832" cy="345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38361" y="5655322"/>
            <a:ext cx="1876459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641" y="5655530"/>
            <a:ext cx="469771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6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553200"/>
            <a:ext cx="2844800" cy="304800"/>
          </a:xfrm>
          <a:prstGeom prst="rect">
            <a:avLst/>
          </a:prstGeom>
        </p:spPr>
        <p:txBody>
          <a:bodyPr/>
          <a:lstStyle/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400C15-9294-4C2D-9232-1CDAA0EDCD3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056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="" xmlns:a16="http://schemas.microsoft.com/office/drawing/2014/main" id="{ED990CC8-315D-4B4C-A30F-565B6BABB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9165" y="1893817"/>
            <a:ext cx="3349451" cy="4000022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chemeClr val="accent3">
                    <a:lumMod val="50000"/>
                  </a:schemeClr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marL="14436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marL="28872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marL="43308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="" xmlns:a16="http://schemas.microsoft.com/office/drawing/2014/main" id="{22B6B1DC-C337-7C46-AA6E-61B68F3576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165" y="1211439"/>
            <a:ext cx="3349450" cy="484604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="" xmlns:a16="http://schemas.microsoft.com/office/drawing/2014/main" id="{23DE1FA2-DB1F-DA49-AD6E-1627693E79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92561" y="164098"/>
            <a:ext cx="4865109" cy="586354"/>
          </a:xfrm>
          <a:prstGeom prst="rect">
            <a:avLst/>
          </a:prstGeom>
        </p:spPr>
        <p:txBody>
          <a:bodyPr anchor="ctr"/>
          <a:lstStyle>
            <a:lvl1pPr algn="ctr">
              <a:defRPr sz="1604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</a:lstStyle>
          <a:p>
            <a:pPr lvl="0"/>
            <a:r>
              <a:rPr lang="en-GB" dirty="0"/>
              <a:t>Title of the Research Study</a:t>
            </a:r>
          </a:p>
        </p:txBody>
      </p:sp>
      <p:sp>
        <p:nvSpPr>
          <p:cNvPr id="50" name="Picture Placeholder 49">
            <a:extLst>
              <a:ext uri="{FF2B5EF4-FFF2-40B4-BE49-F238E27FC236}">
                <a16:creationId xmlns="" xmlns:a16="http://schemas.microsoft.com/office/drawing/2014/main" id="{1F37BCC7-BD9F-1B4C-A67E-7BB286029637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11540040" y="6331419"/>
            <a:ext cx="471429" cy="397048"/>
          </a:xfrm>
          <a:prstGeom prst="rect">
            <a:avLst/>
          </a:prstGeom>
        </p:spPr>
        <p:txBody>
          <a:bodyPr/>
          <a:lstStyle>
            <a:lvl1pPr>
              <a:defRPr sz="702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="" xmlns:a16="http://schemas.microsoft.com/office/drawing/2014/main" id="{B2F9B6E2-CF13-574F-99CA-AAD7479628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21275" y="1893817"/>
            <a:ext cx="3349451" cy="4000022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chemeClr val="accent3">
                    <a:lumMod val="50000"/>
                  </a:schemeClr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marL="14436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marL="28872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marL="43308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="" xmlns:a16="http://schemas.microsoft.com/office/drawing/2014/main" id="{AEFDCFB6-71E8-D34B-8710-A75DDE51DB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21275" y="1204963"/>
            <a:ext cx="3349450" cy="484604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4" name="Text Placeholder 16">
            <a:extLst>
              <a:ext uri="{FF2B5EF4-FFF2-40B4-BE49-F238E27FC236}">
                <a16:creationId xmlns="" xmlns:a16="http://schemas.microsoft.com/office/drawing/2014/main" id="{45DB208B-8DC5-274D-BDB7-04FABE3D12F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317105" y="1906738"/>
            <a:ext cx="3349450" cy="4000022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chemeClr val="accent3">
                    <a:lumMod val="50000"/>
                  </a:schemeClr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marL="14436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marL="28872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marL="433080" indent="-72180" algn="just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35" name="Text Placeholder 16">
            <a:extLst>
              <a:ext uri="{FF2B5EF4-FFF2-40B4-BE49-F238E27FC236}">
                <a16:creationId xmlns="" xmlns:a16="http://schemas.microsoft.com/office/drawing/2014/main" id="{621033F5-18AD-634C-8B26-D70BF5819C4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17105" y="1211439"/>
            <a:ext cx="3349450" cy="484604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7" name="Text Placeholder 16">
            <a:extLst>
              <a:ext uri="{FF2B5EF4-FFF2-40B4-BE49-F238E27FC236}">
                <a16:creationId xmlns="" xmlns:a16="http://schemas.microsoft.com/office/drawing/2014/main" id="{07B0D328-6CD5-764B-A095-413AC990294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071257" y="6276319"/>
            <a:ext cx="7304314" cy="515335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chemeClr val="bg1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2pPr>
            <a:lvl3pPr marL="144360" indent="-72180" algn="just">
              <a:defRPr>
                <a:solidFill>
                  <a:schemeClr val="bg1"/>
                </a:solidFill>
              </a:defRPr>
            </a:lvl3pPr>
            <a:lvl4pPr marL="288720" indent="-72180" algn="just">
              <a:defRPr>
                <a:solidFill>
                  <a:schemeClr val="bg1"/>
                </a:solidFill>
              </a:defRPr>
            </a:lvl4pPr>
            <a:lvl5pPr marL="433080" indent="-72180" algn="just"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38" name="Text Placeholder 16">
            <a:extLst>
              <a:ext uri="{FF2B5EF4-FFF2-40B4-BE49-F238E27FC236}">
                <a16:creationId xmlns="" xmlns:a16="http://schemas.microsoft.com/office/drawing/2014/main" id="{F00AFAB6-78FC-FE47-9B2E-20FC2A1AC70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19165" y="6276319"/>
            <a:ext cx="3349450" cy="515335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2" name="Text Placeholder 16">
            <a:extLst>
              <a:ext uri="{FF2B5EF4-FFF2-40B4-BE49-F238E27FC236}">
                <a16:creationId xmlns="" xmlns:a16="http://schemas.microsoft.com/office/drawing/2014/main" id="{9EB2BA5D-6518-CB4D-9B1E-E622DDBD5B6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83727" y="164098"/>
            <a:ext cx="6466565" cy="586354"/>
          </a:xfrm>
          <a:prstGeom prst="rect">
            <a:avLst/>
          </a:prstGeom>
        </p:spPr>
        <p:txBody>
          <a:bodyPr anchor="ctr"/>
          <a:lstStyle>
            <a:lvl1pPr algn="just">
              <a:defRPr sz="882">
                <a:solidFill>
                  <a:schemeClr val="bg1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82">
                <a:solidFill>
                  <a:schemeClr val="bg1"/>
                </a:solidFill>
              </a:defRPr>
            </a:lvl2pPr>
            <a:lvl3pPr marL="144360" indent="-72180" algn="just">
              <a:defRPr sz="882">
                <a:solidFill>
                  <a:schemeClr val="bg1"/>
                </a:solidFill>
              </a:defRPr>
            </a:lvl3pPr>
            <a:lvl4pPr marL="288720" indent="-72180" algn="just">
              <a:defRPr sz="882">
                <a:solidFill>
                  <a:schemeClr val="bg1"/>
                </a:solidFill>
              </a:defRPr>
            </a:lvl4pPr>
            <a:lvl5pPr marL="433080" indent="-72180" algn="just">
              <a:defRPr sz="882">
                <a:solidFill>
                  <a:schemeClr val="bg1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39805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6">
            <a:extLst>
              <a:ext uri="{FF2B5EF4-FFF2-40B4-BE49-F238E27FC236}">
                <a16:creationId xmlns="" xmlns:a16="http://schemas.microsoft.com/office/drawing/2014/main" id="{ED8736F1-D328-C24E-9390-E18D29C17D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9165" y="1893817"/>
            <a:ext cx="3349451" cy="4000022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rgbClr val="004F8E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2pPr>
            <a:lvl3pPr marL="144360" indent="-72180" algn="just">
              <a:defRPr>
                <a:solidFill>
                  <a:srgbClr val="004F8E"/>
                </a:solidFill>
              </a:defRPr>
            </a:lvl3pPr>
            <a:lvl4pPr marL="288720" indent="-72180" algn="just">
              <a:defRPr>
                <a:solidFill>
                  <a:srgbClr val="004F8E"/>
                </a:solidFill>
              </a:defRPr>
            </a:lvl4pPr>
            <a:lvl5pPr marL="433080" indent="-72180" algn="just">
              <a:defRPr>
                <a:solidFill>
                  <a:srgbClr val="004F8E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="" xmlns:a16="http://schemas.microsoft.com/office/drawing/2014/main" id="{DD90242F-BC4D-6C47-964A-DEB1813E18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165" y="1211439"/>
            <a:ext cx="3349450" cy="484604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1" name="Text Placeholder 38">
            <a:extLst>
              <a:ext uri="{FF2B5EF4-FFF2-40B4-BE49-F238E27FC236}">
                <a16:creationId xmlns="" xmlns:a16="http://schemas.microsoft.com/office/drawing/2014/main" id="{CB168DE2-49F5-BB45-B27D-2C1EDDB747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92561" y="164098"/>
            <a:ext cx="4865109" cy="586354"/>
          </a:xfrm>
          <a:prstGeom prst="rect">
            <a:avLst/>
          </a:prstGeom>
        </p:spPr>
        <p:txBody>
          <a:bodyPr anchor="ctr"/>
          <a:lstStyle>
            <a:lvl1pPr algn="ctr">
              <a:defRPr sz="1604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</a:lstStyle>
          <a:p>
            <a:pPr lvl="0"/>
            <a:r>
              <a:rPr lang="en-GB" dirty="0"/>
              <a:t>Title of the Research Study</a:t>
            </a:r>
          </a:p>
        </p:txBody>
      </p:sp>
      <p:sp>
        <p:nvSpPr>
          <p:cNvPr id="22" name="Picture Placeholder 49">
            <a:extLst>
              <a:ext uri="{FF2B5EF4-FFF2-40B4-BE49-F238E27FC236}">
                <a16:creationId xmlns="" xmlns:a16="http://schemas.microsoft.com/office/drawing/2014/main" id="{4418141B-4301-0240-A2B3-4B830727549F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11540040" y="6331419"/>
            <a:ext cx="471429" cy="397048"/>
          </a:xfrm>
          <a:prstGeom prst="rect">
            <a:avLst/>
          </a:prstGeom>
        </p:spPr>
        <p:txBody>
          <a:bodyPr/>
          <a:lstStyle>
            <a:lvl1pPr>
              <a:defRPr sz="702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="" xmlns:a16="http://schemas.microsoft.com/office/drawing/2014/main" id="{3DF4FC96-964F-E54A-A7EB-171BB9CDB37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21275" y="1893817"/>
            <a:ext cx="3349451" cy="4000022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rgbClr val="004F8E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2pPr>
            <a:lvl3pPr marL="144360" indent="-72180" algn="just">
              <a:defRPr>
                <a:solidFill>
                  <a:srgbClr val="004F8E"/>
                </a:solidFill>
              </a:defRPr>
            </a:lvl3pPr>
            <a:lvl4pPr marL="288720" indent="-72180" algn="just">
              <a:defRPr>
                <a:solidFill>
                  <a:srgbClr val="004F8E"/>
                </a:solidFill>
              </a:defRPr>
            </a:lvl4pPr>
            <a:lvl5pPr marL="433080" indent="-72180" algn="just">
              <a:defRPr>
                <a:solidFill>
                  <a:srgbClr val="004F8E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5" name="Text Placeholder 16">
            <a:extLst>
              <a:ext uri="{FF2B5EF4-FFF2-40B4-BE49-F238E27FC236}">
                <a16:creationId xmlns="" xmlns:a16="http://schemas.microsoft.com/office/drawing/2014/main" id="{B8023D13-2313-A444-9542-E848DC6F0EC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421275" y="1204963"/>
            <a:ext cx="3349450" cy="484604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6" name="Text Placeholder 16">
            <a:extLst>
              <a:ext uri="{FF2B5EF4-FFF2-40B4-BE49-F238E27FC236}">
                <a16:creationId xmlns="" xmlns:a16="http://schemas.microsoft.com/office/drawing/2014/main" id="{B5B75DC2-4A61-B944-B627-2EDC08A39DF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317105" y="1906738"/>
            <a:ext cx="3349450" cy="4000022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rgbClr val="004F8E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2pPr>
            <a:lvl3pPr marL="144360" indent="-72180" algn="just">
              <a:defRPr>
                <a:solidFill>
                  <a:srgbClr val="004F8E"/>
                </a:solidFill>
              </a:defRPr>
            </a:lvl3pPr>
            <a:lvl4pPr marL="288720" indent="-72180" algn="just">
              <a:defRPr>
                <a:solidFill>
                  <a:srgbClr val="004F8E"/>
                </a:solidFill>
              </a:defRPr>
            </a:lvl4pPr>
            <a:lvl5pPr marL="433080" indent="-72180" algn="just">
              <a:defRPr>
                <a:solidFill>
                  <a:srgbClr val="004F8E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7" name="Text Placeholder 16">
            <a:extLst>
              <a:ext uri="{FF2B5EF4-FFF2-40B4-BE49-F238E27FC236}">
                <a16:creationId xmlns="" xmlns:a16="http://schemas.microsoft.com/office/drawing/2014/main" id="{EB1933BB-4AD9-6140-A269-4A0F1B0DB69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17105" y="1211439"/>
            <a:ext cx="3349450" cy="484604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="" xmlns:a16="http://schemas.microsoft.com/office/drawing/2014/main" id="{D410CE30-A5DE-ED4D-8DEE-A493CDE4F318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071257" y="6276319"/>
            <a:ext cx="7304314" cy="515335"/>
          </a:xfrm>
          <a:prstGeom prst="rect">
            <a:avLst/>
          </a:prstGeom>
        </p:spPr>
        <p:txBody>
          <a:bodyPr/>
          <a:lstStyle>
            <a:lvl1pPr algn="just">
              <a:defRPr sz="722">
                <a:solidFill>
                  <a:schemeClr val="bg1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2pPr>
            <a:lvl3pPr marL="144360" indent="-72180" algn="just">
              <a:defRPr>
                <a:solidFill>
                  <a:schemeClr val="bg1"/>
                </a:solidFill>
              </a:defRPr>
            </a:lvl3pPr>
            <a:lvl4pPr marL="288720" indent="-72180" algn="just">
              <a:defRPr>
                <a:solidFill>
                  <a:schemeClr val="bg1"/>
                </a:solidFill>
              </a:defRPr>
            </a:lvl4pPr>
            <a:lvl5pPr marL="433080" indent="-72180" algn="just"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="" xmlns:a16="http://schemas.microsoft.com/office/drawing/2014/main" id="{9DCDD6D0-571A-A54A-B1BE-F635818826C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19165" y="6276319"/>
            <a:ext cx="3349450" cy="515335"/>
          </a:xfrm>
          <a:prstGeom prst="rect">
            <a:avLst/>
          </a:prstGeom>
        </p:spPr>
        <p:txBody>
          <a:bodyPr anchor="ctr"/>
          <a:lstStyle>
            <a:lvl1pPr algn="ctr">
              <a:defRPr sz="1203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  <a:lvl3pPr marL="144360" indent="-72180">
              <a:defRPr/>
            </a:lvl3pPr>
            <a:lvl4pPr marL="288720" indent="-72180">
              <a:defRPr/>
            </a:lvl4pPr>
            <a:lvl5pPr marL="433080" indent="-72180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="" xmlns:a16="http://schemas.microsoft.com/office/drawing/2014/main" id="{3ACFCDA9-3DD3-AC4C-93D6-863B381F823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283727" y="164098"/>
            <a:ext cx="6466565" cy="586354"/>
          </a:xfrm>
          <a:prstGeom prst="rect">
            <a:avLst/>
          </a:prstGeom>
        </p:spPr>
        <p:txBody>
          <a:bodyPr/>
          <a:lstStyle>
            <a:lvl1pPr algn="just">
              <a:defRPr sz="882">
                <a:solidFill>
                  <a:schemeClr val="bg1"/>
                </a:solidFill>
              </a:defRPr>
            </a:lvl1pPr>
            <a:lvl2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82">
                <a:solidFill>
                  <a:schemeClr val="bg1"/>
                </a:solidFill>
              </a:defRPr>
            </a:lvl2pPr>
            <a:lvl3pPr marL="144360" indent="-72180" algn="just">
              <a:defRPr sz="882">
                <a:solidFill>
                  <a:schemeClr val="bg1"/>
                </a:solidFill>
              </a:defRPr>
            </a:lvl3pPr>
            <a:lvl4pPr marL="288720" indent="-72180" algn="just">
              <a:defRPr sz="882">
                <a:solidFill>
                  <a:schemeClr val="bg1"/>
                </a:solidFill>
              </a:defRPr>
            </a:lvl4pPr>
            <a:lvl5pPr marL="433080" indent="-72180" algn="just">
              <a:defRPr sz="882">
                <a:solidFill>
                  <a:schemeClr val="bg1"/>
                </a:solidFill>
              </a:defRPr>
            </a:lvl5pPr>
          </a:lstStyle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53" name="Content Placeholder 42">
            <a:extLst>
              <a:ext uri="{FF2B5EF4-FFF2-40B4-BE49-F238E27FC236}">
                <a16:creationId xmlns="" xmlns:a16="http://schemas.microsoft.com/office/drawing/2014/main" id="{A5994D67-03D3-7D4A-98FE-1204F95CA53A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4421275" y="4099027"/>
            <a:ext cx="3349450" cy="1231702"/>
          </a:xfrm>
          <a:prstGeom prst="rect">
            <a:avLst/>
          </a:prstGeom>
        </p:spPr>
        <p:txBody>
          <a:bodyPr/>
          <a:lstStyle>
            <a:lvl1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1pPr>
            <a:lvl2pPr algn="just">
              <a:defRPr>
                <a:solidFill>
                  <a:srgbClr val="004F8E"/>
                </a:solidFill>
              </a:defRPr>
            </a:lvl2pPr>
            <a:lvl3pPr algn="just">
              <a:defRPr>
                <a:solidFill>
                  <a:srgbClr val="004F8E"/>
                </a:solidFill>
              </a:defRPr>
            </a:lvl3pPr>
            <a:lvl4pPr algn="just">
              <a:defRPr>
                <a:solidFill>
                  <a:srgbClr val="004F8E"/>
                </a:solidFill>
              </a:defRPr>
            </a:lvl4pPr>
            <a:lvl5pPr algn="just">
              <a:defRPr>
                <a:solidFill>
                  <a:srgbClr val="004F8E"/>
                </a:solidFill>
              </a:defRPr>
            </a:lvl5pPr>
          </a:lstStyle>
          <a:p>
            <a:pPr lvl="0"/>
            <a:r>
              <a:rPr lang="en-GB" dirty="0"/>
              <a:t>Visual #2 or text</a:t>
            </a:r>
          </a:p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4" name="Content Placeholder 42">
            <a:extLst>
              <a:ext uri="{FF2B5EF4-FFF2-40B4-BE49-F238E27FC236}">
                <a16:creationId xmlns="" xmlns:a16="http://schemas.microsoft.com/office/drawing/2014/main" id="{F239EF56-2494-A640-AAD5-942270120AF5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502418" y="4099027"/>
            <a:ext cx="3349450" cy="1231702"/>
          </a:xfrm>
          <a:prstGeom prst="rect">
            <a:avLst/>
          </a:prstGeom>
        </p:spPr>
        <p:txBody>
          <a:bodyPr/>
          <a:lstStyle>
            <a:lvl1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1pPr>
            <a:lvl2pPr algn="just">
              <a:defRPr>
                <a:solidFill>
                  <a:srgbClr val="004F8E"/>
                </a:solidFill>
              </a:defRPr>
            </a:lvl2pPr>
            <a:lvl3pPr algn="just">
              <a:defRPr>
                <a:solidFill>
                  <a:srgbClr val="004F8E"/>
                </a:solidFill>
              </a:defRPr>
            </a:lvl3pPr>
            <a:lvl4pPr algn="just">
              <a:defRPr>
                <a:solidFill>
                  <a:srgbClr val="004F8E"/>
                </a:solidFill>
              </a:defRPr>
            </a:lvl4pPr>
            <a:lvl5pPr algn="just">
              <a:defRPr>
                <a:solidFill>
                  <a:srgbClr val="004F8E"/>
                </a:solidFill>
              </a:defRPr>
            </a:lvl5pPr>
          </a:lstStyle>
          <a:p>
            <a:pPr lvl="0"/>
            <a:r>
              <a:rPr lang="en-GB" dirty="0"/>
              <a:t>Visual #1 or text</a:t>
            </a:r>
          </a:p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55" name="Content Placeholder 42">
            <a:extLst>
              <a:ext uri="{FF2B5EF4-FFF2-40B4-BE49-F238E27FC236}">
                <a16:creationId xmlns="" xmlns:a16="http://schemas.microsoft.com/office/drawing/2014/main" id="{671D6709-1AA8-C943-8D8A-DEF4A43AE19A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8340132" y="4099027"/>
            <a:ext cx="3349450" cy="1231702"/>
          </a:xfrm>
          <a:prstGeom prst="rect">
            <a:avLst/>
          </a:prstGeom>
        </p:spPr>
        <p:txBody>
          <a:bodyPr/>
          <a:lstStyle>
            <a:lvl1pPr marL="0" marR="0" indent="0" algn="just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1pPr>
            <a:lvl2pPr algn="just">
              <a:defRPr>
                <a:solidFill>
                  <a:srgbClr val="004F8E"/>
                </a:solidFill>
              </a:defRPr>
            </a:lvl2pPr>
            <a:lvl3pPr algn="just">
              <a:defRPr>
                <a:solidFill>
                  <a:srgbClr val="004F8E"/>
                </a:solidFill>
              </a:defRPr>
            </a:lvl3pPr>
            <a:lvl4pPr algn="just">
              <a:defRPr>
                <a:solidFill>
                  <a:srgbClr val="004F8E"/>
                </a:solidFill>
              </a:defRPr>
            </a:lvl4pPr>
            <a:lvl5pPr algn="just">
              <a:defRPr>
                <a:solidFill>
                  <a:srgbClr val="004F8E"/>
                </a:solidFill>
              </a:defRPr>
            </a:lvl5pPr>
          </a:lstStyle>
          <a:p>
            <a:pPr lvl="0"/>
            <a:r>
              <a:rPr lang="en-GB" dirty="0"/>
              <a:t>Visual #3 or text</a:t>
            </a:r>
          </a:p>
          <a:p>
            <a:pPr marL="0" marR="0" lvl="0" indent="0" algn="l" defTabSz="914266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416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490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5946"/>
            <a:ext cx="7315200" cy="68508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tIns="342892">
            <a:normAutofit/>
          </a:bodyPr>
          <a:lstStyle>
            <a:lvl1pPr marL="0" indent="0" algn="ctr">
              <a:buNone/>
              <a:defRPr sz="2000">
                <a:ln>
                  <a:noFill/>
                </a:ln>
              </a:defRPr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98" y="2895600"/>
            <a:ext cx="3659311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292625" y="0"/>
            <a:ext cx="489937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US" sz="2489">
              <a:solidFill>
                <a:prstClr val="white"/>
              </a:solidFill>
              <a:latin typeface="Helvetica"/>
            </a:endParaRP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0"/>
          </p:nvPr>
        </p:nvSpPr>
        <p:spPr>
          <a:xfrm>
            <a:off x="7822838" y="3993357"/>
            <a:ext cx="4086940" cy="2463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667">
                <a:solidFill>
                  <a:schemeClr val="bg1"/>
                </a:solidFill>
              </a:defRPr>
            </a:lvl1pPr>
            <a:lvl2pPr marL="457167" indent="0">
              <a:buNone/>
              <a:defRPr sz="1467"/>
            </a:lvl2pPr>
            <a:lvl3pPr marL="914332" indent="0">
              <a:buNone/>
              <a:defRPr sz="1200"/>
            </a:lvl3pPr>
            <a:lvl4pPr marL="1371498" indent="0">
              <a:buNone/>
              <a:defRPr sz="1067"/>
            </a:lvl4pPr>
            <a:lvl5pPr marL="1828664" indent="0">
              <a:buNone/>
              <a:defRPr sz="1067"/>
            </a:lvl5pPr>
            <a:lvl6pPr marL="2285830" indent="0">
              <a:buNone/>
              <a:defRPr sz="1067"/>
            </a:lvl6pPr>
            <a:lvl7pPr marL="2742994" indent="0">
              <a:buNone/>
              <a:defRPr sz="1067"/>
            </a:lvl7pPr>
            <a:lvl8pPr marL="3200160" indent="0">
              <a:buNone/>
              <a:defRPr sz="1067"/>
            </a:lvl8pPr>
            <a:lvl9pPr marL="3657327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7823200" y="785708"/>
            <a:ext cx="4064000" cy="3049693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/>
          <p:cNvSpPr/>
          <p:nvPr/>
        </p:nvSpPr>
        <p:spPr>
          <a:xfrm>
            <a:off x="7292625" y="0"/>
            <a:ext cx="489937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US" sz="2489">
              <a:solidFill>
                <a:prstClr val="white"/>
              </a:solidFill>
              <a:latin typeface="Helvetic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92625" y="0"/>
            <a:ext cx="489937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US" sz="2489">
              <a:solidFill>
                <a:prstClr val="white"/>
              </a:solidFill>
              <a:latin typeface="Helvetica"/>
            </a:endParaRPr>
          </a:p>
        </p:txBody>
      </p:sp>
      <p:sp>
        <p:nvSpPr>
          <p:cNvPr id="12" name="Footer Placeholder 1"/>
          <p:cNvSpPr txBox="1">
            <a:spLocks/>
          </p:cNvSpPr>
          <p:nvPr/>
        </p:nvSpPr>
        <p:spPr>
          <a:xfrm>
            <a:off x="9700262" y="6495215"/>
            <a:ext cx="1914559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algn="l" defTabSz="914354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7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white"/>
                </a:solidFill>
              </a:rPr>
              <a:t>CONFIDENTIAL</a:t>
            </a:r>
          </a:p>
        </p:txBody>
      </p:sp>
      <p:sp>
        <p:nvSpPr>
          <p:cNvPr id="15" name="Slide Number Placeholder 2"/>
          <p:cNvSpPr txBox="1">
            <a:spLocks/>
          </p:cNvSpPr>
          <p:nvPr/>
        </p:nvSpPr>
        <p:spPr>
          <a:xfrm>
            <a:off x="11543641" y="6495423"/>
            <a:ext cx="469771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algn="l" defTabSz="914354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7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1375A4-56A4-47D6-9801-1991572033F7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7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 -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063"/>
          <a:stretch/>
        </p:blipFill>
        <p:spPr>
          <a:xfrm>
            <a:off x="3368041" y="5665227"/>
            <a:ext cx="4137660" cy="109118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303914" y="0"/>
            <a:ext cx="489937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US" sz="2489">
              <a:solidFill>
                <a:prstClr val="white"/>
              </a:solidFill>
              <a:latin typeface="Helvetica"/>
            </a:endParaRP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/>
          </p:nvPr>
        </p:nvSpPr>
        <p:spPr>
          <a:xfrm>
            <a:off x="7822838" y="3993357"/>
            <a:ext cx="4064364" cy="2463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667">
                <a:solidFill>
                  <a:schemeClr val="bg1"/>
                </a:solidFill>
              </a:defRPr>
            </a:lvl1pPr>
            <a:lvl2pPr marL="457167" indent="0">
              <a:buNone/>
              <a:defRPr sz="1467"/>
            </a:lvl2pPr>
            <a:lvl3pPr marL="914332" indent="0">
              <a:buNone/>
              <a:defRPr sz="1200"/>
            </a:lvl3pPr>
            <a:lvl4pPr marL="1371498" indent="0">
              <a:buNone/>
              <a:defRPr sz="1067"/>
            </a:lvl4pPr>
            <a:lvl5pPr marL="1828664" indent="0">
              <a:buNone/>
              <a:defRPr sz="1067"/>
            </a:lvl5pPr>
            <a:lvl6pPr marL="2285830" indent="0">
              <a:buNone/>
              <a:defRPr sz="1067"/>
            </a:lvl6pPr>
            <a:lvl7pPr marL="2742994" indent="0">
              <a:buNone/>
              <a:defRPr sz="1067"/>
            </a:lvl7pPr>
            <a:lvl8pPr marL="3200160" indent="0">
              <a:buNone/>
              <a:defRPr sz="1067"/>
            </a:lvl8pPr>
            <a:lvl9pPr marL="3657327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7823200" y="812800"/>
            <a:ext cx="4064000" cy="30226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4" name="Picture 13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00"/>
          <a:stretch/>
        </p:blipFill>
        <p:spPr>
          <a:xfrm>
            <a:off x="0" y="5763320"/>
            <a:ext cx="3413760" cy="90834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303914" y="0"/>
            <a:ext cx="489937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US" sz="2489">
              <a:solidFill>
                <a:prstClr val="white"/>
              </a:solidFill>
              <a:latin typeface="Helvetica"/>
            </a:endParaRPr>
          </a:p>
        </p:txBody>
      </p:sp>
      <p:pic>
        <p:nvPicPr>
          <p:cNvPr id="18" name="Picture 17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00"/>
          <a:stretch/>
        </p:blipFill>
        <p:spPr>
          <a:xfrm>
            <a:off x="0" y="5763320"/>
            <a:ext cx="3413760" cy="90834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303914" y="0"/>
            <a:ext cx="489937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609585" fontAlgn="base">
              <a:spcBef>
                <a:spcPct val="0"/>
              </a:spcBef>
              <a:spcAft>
                <a:spcPct val="0"/>
              </a:spcAft>
            </a:pPr>
            <a:endParaRPr lang="en-US" sz="2489">
              <a:solidFill>
                <a:prstClr val="white"/>
              </a:solidFill>
              <a:latin typeface="Helvetica"/>
            </a:endParaRPr>
          </a:p>
        </p:txBody>
      </p:sp>
      <p:pic>
        <p:nvPicPr>
          <p:cNvPr id="22" name="Picture 21"/>
          <p:cNvPicPr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00"/>
          <a:stretch/>
        </p:blipFill>
        <p:spPr>
          <a:xfrm>
            <a:off x="0" y="5763320"/>
            <a:ext cx="3413760" cy="90834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50"/>
          <a:stretch/>
        </p:blipFill>
        <p:spPr>
          <a:xfrm>
            <a:off x="0" y="5665227"/>
            <a:ext cx="3444240" cy="1091184"/>
          </a:xfrm>
          <a:prstGeom prst="rect">
            <a:avLst/>
          </a:prstGeom>
        </p:spPr>
      </p:pic>
      <p:sp>
        <p:nvSpPr>
          <p:cNvPr id="19" name="Footer Placeholder 1"/>
          <p:cNvSpPr txBox="1">
            <a:spLocks/>
          </p:cNvSpPr>
          <p:nvPr/>
        </p:nvSpPr>
        <p:spPr>
          <a:xfrm>
            <a:off x="9723121" y="6495215"/>
            <a:ext cx="1891699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algn="l" defTabSz="914354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7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white"/>
                </a:solidFill>
              </a:rPr>
              <a:t>CONFIDENTIAL</a:t>
            </a:r>
          </a:p>
        </p:txBody>
      </p:sp>
      <p:sp>
        <p:nvSpPr>
          <p:cNvPr id="20" name="Slide Number Placeholder 2"/>
          <p:cNvSpPr txBox="1">
            <a:spLocks/>
          </p:cNvSpPr>
          <p:nvPr/>
        </p:nvSpPr>
        <p:spPr>
          <a:xfrm>
            <a:off x="11543641" y="6495423"/>
            <a:ext cx="469771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algn="l" defTabSz="914354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7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1375A4-56A4-47D6-9801-1991572033F7}" type="slidenum">
              <a:rPr lang="en-US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576263" y="1455737"/>
            <a:ext cx="6278563" cy="4057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79913" y="452379"/>
            <a:ext cx="6274912" cy="8794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859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1" y="1034622"/>
            <a:ext cx="5364480" cy="44386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3836DD-E184-4E2B-B186-DE667A1843EA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/>
          <p:cNvSpPr>
            <a:spLocks noGrp="1"/>
          </p:cNvSpPr>
          <p:nvPr>
            <p:ph sz="quarter" idx="16"/>
          </p:nvPr>
        </p:nvSpPr>
        <p:spPr>
          <a:xfrm>
            <a:off x="6264277" y="1034622"/>
            <a:ext cx="5268913" cy="44390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2" descr="C:\Users\andrew.leeson\Desktop\HCP_PPTslide_template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73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977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609601" y="1091954"/>
            <a:ext cx="10923587" cy="4381325"/>
          </a:xfrm>
        </p:spPr>
        <p:txBody>
          <a:bodyPr/>
          <a:lstStyle/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9685022" y="6499839"/>
            <a:ext cx="1929799" cy="222436"/>
          </a:xfrm>
        </p:spPr>
        <p:txBody>
          <a:bodyPr/>
          <a:lstStyle/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xfrm>
            <a:off x="11543641" y="6500047"/>
            <a:ext cx="469771" cy="222436"/>
          </a:xfrm>
        </p:spPr>
        <p:txBody>
          <a:bodyPr/>
          <a:lstStyle/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736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9730742" y="6495215"/>
            <a:ext cx="1884079" cy="22243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1543641" y="6495423"/>
            <a:ext cx="469771" cy="22243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588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5"/>
          <p:cNvSpPr>
            <a:spLocks noGrp="1"/>
          </p:cNvSpPr>
          <p:nvPr>
            <p:ph sz="quarter" idx="10"/>
          </p:nvPr>
        </p:nvSpPr>
        <p:spPr>
          <a:xfrm>
            <a:off x="608193" y="1083077"/>
            <a:ext cx="3521849" cy="43449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692641" y="5655322"/>
            <a:ext cx="1922179" cy="22243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t>DRAFT - 02 MAY 2017</a:t>
            </a: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43641" y="5655530"/>
            <a:ext cx="469771" cy="22243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5696" y="839305"/>
            <a:ext cx="10960608" cy="0"/>
          </a:xfrm>
          <a:prstGeom prst="line">
            <a:avLst/>
          </a:prstGeom>
          <a:ln w="6350" cmpd="sng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558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5227"/>
            <a:ext cx="12192000" cy="109118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69782" y="5655322"/>
            <a:ext cx="1945039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defRPr>
            </a:lvl1pPr>
          </a:lstStyle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>
                    <a:lumMod val="50000"/>
                    <a:lumOff val="50000"/>
                  </a:prstClr>
                </a:solidFill>
                <a:ea typeface="ＭＳ Ｐゴシック" charset="-128"/>
              </a:rPr>
              <a:t>DRAFT - 02 MAY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3641" y="5655530"/>
            <a:ext cx="469771" cy="222436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cs typeface="Helvetica"/>
              </a:defRPr>
            </a:lvl1pPr>
          </a:lstStyle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fld id="{8E400C15-9294-4C2D-9232-1CDAA0EDCD35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  <a:ea typeface="ＭＳ Ｐゴシック" charset="-128"/>
              </a:rPr>
              <a:pPr defTabSz="60958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lumMod val="50000"/>
                  <a:lumOff val="50000"/>
                </a:prstClr>
              </a:solidFill>
              <a:ea typeface="ＭＳ Ｐゴシック" charset="-128"/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79121" y="479633"/>
            <a:ext cx="10954068" cy="381503"/>
          </a:xfrm>
          <a:prstGeom prst="rect">
            <a:avLst/>
          </a:prstGeom>
        </p:spPr>
        <p:txBody>
          <a:bodyPr vert="horz" lIns="68579" tIns="34289" rIns="68579" bIns="34289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9119" y="1091954"/>
            <a:ext cx="10964523" cy="4444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603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spcAft>
          <a:spcPts val="800"/>
        </a:spcAft>
        <a:buNone/>
        <a:defRPr sz="2400" b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8211" indent="-268211" algn="l" defTabSz="914332" rtl="0" eaLnBrk="1" latinLnBrk="0" hangingPunct="1">
        <a:lnSpc>
          <a:spcPct val="90000"/>
        </a:lnSpc>
        <a:spcBef>
          <a:spcPts val="1800"/>
        </a:spcBef>
        <a:spcAft>
          <a:spcPts val="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2996" indent="-292594" algn="l" defTabSz="914332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16824" indent="-243829" algn="l" defTabSz="914332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Wingdings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87502" indent="-207253" algn="l" defTabSz="914332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Wingdings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8182" indent="-182870" algn="l" defTabSz="914332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Wingdings" charset="2"/>
        <a:buChar char="§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371498" indent="-182866" algn="l" defTabSz="914332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67" kern="1200">
          <a:solidFill>
            <a:schemeClr val="tx1"/>
          </a:solidFill>
          <a:latin typeface="+mn-lt"/>
          <a:ea typeface="+mn-ea"/>
          <a:cs typeface="+mn-cs"/>
        </a:defRPr>
      </a:lvl6pPr>
      <a:lvl7pPr marL="1600080" indent="-179376" algn="l" defTabSz="914332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67" kern="1200">
          <a:solidFill>
            <a:schemeClr val="tx1"/>
          </a:solidFill>
          <a:latin typeface="+mn-lt"/>
          <a:ea typeface="+mn-ea"/>
          <a:cs typeface="+mn-cs"/>
        </a:defRPr>
      </a:lvl7pPr>
      <a:lvl8pPr marL="1828664" indent="-182866" algn="l" defTabSz="914332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67" kern="1200">
          <a:solidFill>
            <a:schemeClr val="tx1"/>
          </a:solidFill>
          <a:latin typeface="+mn-lt"/>
          <a:ea typeface="+mn-ea"/>
          <a:cs typeface="+mn-cs"/>
        </a:defRPr>
      </a:lvl8pPr>
      <a:lvl9pPr marL="2057247" indent="-179376" algn="l" defTabSz="914332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323">
          <p15:clr>
            <a:srgbClr val="F26B43"/>
          </p15:clr>
        </p15:guide>
        <p15:guide id="4294967295" pos="7265">
          <p15:clr>
            <a:srgbClr val="F26B43"/>
          </p15:clr>
        </p15:guide>
        <p15:guide id="4294967295" pos="438">
          <p15:clr>
            <a:srgbClr val="F26B43"/>
          </p15:clr>
        </p15:guide>
        <p15:guide id="4294967295" orient="horz" pos="352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BC927536-828D-B645-9B6F-E736D563913C}"/>
              </a:ext>
            </a:extLst>
          </p:cNvPr>
          <p:cNvSpPr/>
          <p:nvPr userDrawn="1"/>
        </p:nvSpPr>
        <p:spPr>
          <a:xfrm>
            <a:off x="0" y="0"/>
            <a:ext cx="12192000" cy="916819"/>
          </a:xfrm>
          <a:prstGeom prst="rect">
            <a:avLst/>
          </a:prstGeom>
          <a:solidFill>
            <a:srgbClr val="004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GB" sz="361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D72EA647-5CF3-C94A-96AC-AE63BAF5C159}"/>
              </a:ext>
            </a:extLst>
          </p:cNvPr>
          <p:cNvSpPr/>
          <p:nvPr userDrawn="1"/>
        </p:nvSpPr>
        <p:spPr>
          <a:xfrm>
            <a:off x="0" y="6177952"/>
            <a:ext cx="12192000" cy="677036"/>
          </a:xfrm>
          <a:prstGeom prst="rect">
            <a:avLst/>
          </a:prstGeom>
          <a:solidFill>
            <a:srgbClr val="004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GB" sz="361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377BF00B-6013-924C-BEC3-00E18340A6A3}"/>
              </a:ext>
            </a:extLst>
          </p:cNvPr>
          <p:cNvSpPr/>
          <p:nvPr userDrawn="1"/>
        </p:nvSpPr>
        <p:spPr>
          <a:xfrm>
            <a:off x="435429" y="1128395"/>
            <a:ext cx="3500176" cy="634721"/>
          </a:xfrm>
          <a:prstGeom prst="rect">
            <a:avLst/>
          </a:prstGeom>
          <a:solidFill>
            <a:srgbClr val="CA0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GB" sz="361">
              <a:solidFill>
                <a:srgbClr val="FFFFFF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7E9D934F-F180-A847-818C-0AA2AB8DDE47}"/>
              </a:ext>
            </a:extLst>
          </p:cNvPr>
          <p:cNvSpPr/>
          <p:nvPr userDrawn="1"/>
        </p:nvSpPr>
        <p:spPr>
          <a:xfrm>
            <a:off x="4345912" y="1128395"/>
            <a:ext cx="3500176" cy="634721"/>
          </a:xfrm>
          <a:prstGeom prst="rect">
            <a:avLst/>
          </a:prstGeom>
          <a:solidFill>
            <a:srgbClr val="CA0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GB" sz="361">
              <a:solidFill>
                <a:srgbClr val="FFFFFF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0D6D61B9-75BC-7248-A603-81C3A6591E52}"/>
              </a:ext>
            </a:extLst>
          </p:cNvPr>
          <p:cNvSpPr/>
          <p:nvPr userDrawn="1"/>
        </p:nvSpPr>
        <p:spPr>
          <a:xfrm>
            <a:off x="8256396" y="1128395"/>
            <a:ext cx="3500176" cy="634721"/>
          </a:xfrm>
          <a:prstGeom prst="rect">
            <a:avLst/>
          </a:prstGeom>
          <a:solidFill>
            <a:srgbClr val="CA0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GB" sz="36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7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sldNum="0" hdr="0" ftr="0" dt="0"/>
  <p:txStyles>
    <p:titleStyle>
      <a:lvl1pPr algn="ctr" defTabSz="914266" rtl="0" eaLnBrk="1" latinLnBrk="0" hangingPunct="1">
        <a:lnSpc>
          <a:spcPct val="90000"/>
        </a:lnSpc>
        <a:spcBef>
          <a:spcPct val="0"/>
        </a:spcBef>
        <a:buNone/>
        <a:defRPr sz="2406" b="0" i="0" kern="1200">
          <a:solidFill>
            <a:srgbClr val="CA0A35"/>
          </a:solidFill>
          <a:latin typeface="Avenir Roman" panose="02000503020000020003" pitchFamily="2" charset="0"/>
          <a:ea typeface="+mj-ea"/>
          <a:cs typeface="+mj-cs"/>
        </a:defRPr>
      </a:lvl1pPr>
    </p:titleStyle>
    <p:bodyStyle>
      <a:lvl1pPr marL="0" indent="0" algn="l" defTabSz="914266" rtl="0" eaLnBrk="1" latinLnBrk="0" hangingPunct="1">
        <a:lnSpc>
          <a:spcPct val="90000"/>
        </a:lnSpc>
        <a:spcBef>
          <a:spcPts val="1000"/>
        </a:spcBef>
        <a:buFontTx/>
        <a:buNone/>
        <a:defRPr sz="1203" b="0" i="0" kern="1200" baseline="0">
          <a:solidFill>
            <a:schemeClr val="bg1"/>
          </a:solidFill>
          <a:latin typeface="Avenir Light" panose="020B0402020203020204" pitchFamily="34" charset="77"/>
          <a:ea typeface="+mn-ea"/>
          <a:cs typeface="+mn-cs"/>
        </a:defRPr>
      </a:lvl1pPr>
      <a:lvl2pPr marL="0" indent="0" algn="l" defTabSz="914266" rtl="0" eaLnBrk="1" latinLnBrk="0" hangingPunct="1">
        <a:lnSpc>
          <a:spcPct val="90000"/>
        </a:lnSpc>
        <a:spcBef>
          <a:spcPts val="500"/>
        </a:spcBef>
        <a:buFontTx/>
        <a:buNone/>
        <a:defRPr sz="722" b="0" i="0" kern="1200" baseline="0">
          <a:solidFill>
            <a:schemeClr val="bg1"/>
          </a:solidFill>
          <a:latin typeface="Avenir Light" panose="020B0402020203020204" pitchFamily="34" charset="77"/>
          <a:ea typeface="+mn-ea"/>
          <a:cs typeface="+mn-cs"/>
        </a:defRPr>
      </a:lvl2pPr>
      <a:lvl3pPr marL="316239" indent="-171879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722" b="0" i="0" kern="1200" baseline="0">
          <a:solidFill>
            <a:schemeClr val="bg1"/>
          </a:solidFill>
          <a:latin typeface="Avenir Light" panose="020B0402020203020204" pitchFamily="34" charset="77"/>
          <a:ea typeface="+mn-ea"/>
          <a:cs typeface="+mn-cs"/>
        </a:defRPr>
      </a:lvl3pPr>
      <a:lvl4pPr marL="460599" indent="-171879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722" b="0" i="0" kern="1200" baseline="0">
          <a:solidFill>
            <a:schemeClr val="bg1"/>
          </a:solidFill>
          <a:latin typeface="Avenir Light" panose="020B0402020203020204" pitchFamily="34" charset="77"/>
          <a:ea typeface="+mn-ea"/>
          <a:cs typeface="+mn-cs"/>
        </a:defRPr>
      </a:lvl4pPr>
      <a:lvl5pPr marL="604959" indent="-171879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722" b="0" i="0" kern="1200" baseline="0">
          <a:solidFill>
            <a:schemeClr val="bg1"/>
          </a:solidFill>
          <a:latin typeface="Avenir Light" panose="020B0402020203020204" pitchFamily="34" charset="77"/>
          <a:ea typeface="+mn-ea"/>
          <a:cs typeface="+mn-cs"/>
        </a:defRPr>
      </a:lvl5pPr>
      <a:lvl6pPr marL="2514231" indent="-228566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64" indent="-228566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97" indent="-228566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0" indent="-228566" algn="l" defTabSz="9142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3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6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9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2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5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8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1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64" algn="l" defTabSz="91426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38">
            <a:extLst>
              <a:ext uri="{FF2B5EF4-FFF2-40B4-BE49-F238E27FC236}">
                <a16:creationId xmlns="" xmlns:a16="http://schemas.microsoft.com/office/drawing/2014/main" id="{0E0BDC2D-527B-924A-870F-6091D99714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201"/>
              </a:spcAft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Airway clearance (AWC) is a fundamental component of care in bronchiectasis, although evidence of efficacy and a comparison of AWC methods is scarce. Lung clearance index (LCI) is a promising measurement of ventilation inhomogeneity. Its responsiveness to long-term AWC has not been studied.</a:t>
            </a:r>
            <a:endParaRPr lang="x-none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201"/>
              </a:spcAft>
            </a:pPr>
            <a:r>
              <a:rPr lang="en-US" u="sng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 This study compared the effects of two methods of daily AWC over four weeks, autogenic drainage (AD) and oscillating positive airway pressure (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oPEP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on LCI, spirometry, sputum quantity, and quality of life.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dirty="0"/>
          </a:p>
          <a:p>
            <a:endParaRPr lang="en-US" altLang="fr-FR" dirty="0"/>
          </a:p>
        </p:txBody>
      </p:sp>
      <p:sp>
        <p:nvSpPr>
          <p:cNvPr id="31" name="Text Placeholder 30">
            <a:extLst>
              <a:ext uri="{FF2B5EF4-FFF2-40B4-BE49-F238E27FC236}">
                <a16:creationId xmlns="" xmlns:a16="http://schemas.microsoft.com/office/drawing/2014/main" id="{E4A7BC35-BB4F-C740-8157-4A9D8DDBEC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9165" y="1388754"/>
            <a:ext cx="3349450" cy="484604"/>
          </a:xfrm>
          <a:solidFill>
            <a:schemeClr val="tx2">
              <a:lumMod val="20000"/>
              <a:lumOff val="80000"/>
            </a:schemeClr>
          </a:solidFill>
          <a:ln>
            <a:solidFill>
              <a:srgbClr val="004F8E"/>
            </a:solidFill>
          </a:ln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Introduction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="" xmlns:a16="http://schemas.microsoft.com/office/drawing/2014/main" id="{1A0B6025-86C1-434C-AB8B-8B5A8CBF969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23794" y="0"/>
            <a:ext cx="7868471" cy="786779"/>
          </a:xfrm>
          <a:solidFill>
            <a:schemeClr val="tx2"/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201"/>
              </a:spcAft>
            </a:pPr>
            <a:r>
              <a:rPr lang="en-US" sz="1444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Four-week Daily Airway Clearance Using Oscillating Positive-end Expiratory Pressure Versus Autogenic Drainage in Bronchiectasis Patients: A Randomized Controlled Trial</a:t>
            </a:r>
            <a:endParaRPr lang="x-none" sz="144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="" xmlns:a16="http://schemas.microsoft.com/office/drawing/2014/main" id="{6C235BE4-563B-C44D-8EC5-4E859F9B2E6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75902" y="1269034"/>
            <a:ext cx="2820983" cy="484604"/>
          </a:xfrm>
        </p:spPr>
        <p:txBody>
          <a:bodyPr/>
          <a:lstStyle/>
          <a:p>
            <a:r>
              <a:rPr lang="en-GB" dirty="0"/>
              <a:t>Explanation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="" xmlns:a16="http://schemas.microsoft.com/office/drawing/2014/main" id="{583AE0DC-5E0E-2C4C-B11F-27F770018D7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681395" y="4389746"/>
            <a:ext cx="2820982" cy="484604"/>
          </a:xfrm>
        </p:spPr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7A4AB7E9-2B59-C240-A766-67138F3787C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="" xmlns:a16="http://schemas.microsoft.com/office/drawing/2014/main" id="{A3959626-E59F-4FDD-A451-D6A079E7AF16}"/>
              </a:ext>
            </a:extLst>
          </p:cNvPr>
          <p:cNvSpPr/>
          <p:nvPr/>
        </p:nvSpPr>
        <p:spPr>
          <a:xfrm>
            <a:off x="9892265" y="0"/>
            <a:ext cx="2283558" cy="8418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669"/>
            <a:endParaRPr lang="x-none" sz="361">
              <a:solidFill>
                <a:srgbClr val="FFFFF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0BDF9E1-2031-46D6-A675-312D2480A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74518"/>
            <a:ext cx="12192000" cy="4074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square" lIns="18336" tIns="9168" rIns="18336" bIns="916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3337"/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Galit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Livnat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1,2,7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Naama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Yaari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BPT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Nili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Stein MPH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Lea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Bentur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5,7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Moneera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Hanna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Maya </a:t>
            </a:r>
            <a:r>
              <a:rPr lang="en-US" altLang="x-none" sz="1083" b="1" dirty="0" err="1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Harel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RN</a:t>
            </a:r>
            <a:r>
              <a:rPr lang="en-US" altLang="x-none" sz="1083" b="1" baseline="30000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Yochai </a:t>
            </a:r>
            <a:r>
              <a:rPr lang="en-US" altLang="x-none" sz="1083" b="1" dirty="0" err="1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Adir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MD, MPH</a:t>
            </a:r>
            <a:r>
              <a:rPr lang="en-US" altLang="x-none" sz="1083" b="1" baseline="30000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6,7  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u="sng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 Shteinberg MD, PhD</a:t>
            </a:r>
            <a:r>
              <a:rPr lang="en-US" altLang="x-none" sz="1083" b="1" u="sng" baseline="30000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2,6,7</a:t>
            </a:r>
            <a:endParaRPr lang="en-US" altLang="x-none" sz="1083" b="1" u="sng" dirty="0" bmk="">
              <a:solidFill>
                <a:srgbClr val="FFFFFF"/>
              </a:solidFill>
            </a:endParaRPr>
          </a:p>
          <a:p>
            <a:pPr defTabSz="183337"/>
            <a:r>
              <a:rPr lang="en-US" altLang="x-none" sz="722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Pediatric Pulmonology and 2. C</a:t>
            </a:r>
            <a:r>
              <a:rPr lang="en-US" altLang="x-none" sz="722" u="sng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ystic </a:t>
            </a:r>
            <a:r>
              <a:rPr lang="en-US" altLang="x-none" sz="722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x-none" sz="722" u="sng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ibrosis</a:t>
            </a:r>
            <a:r>
              <a:rPr lang="en-US" altLang="x-none" sz="722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sz="722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Center, 3. Department of Physical therapy 4. Department of Community Medicine and Epidemiology, Carmel Medical Center, Haifa, Israel; 5. Pediatric pulmonology and CF center, The Ruth Rappaport Children</a:t>
            </a:r>
            <a:r>
              <a:rPr lang="en-US" altLang="x-none" sz="722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altLang="x-none" sz="722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Hospital, Rambam Medical Center, Haifa, Israel; 6. Pulmonology Institute, Carmel Medical Center, Haifa, Israel, 7. Ruth and Bruce Rappaport Faculty of Medicine, Technion-Israel Institute of Technology, Haifa, Israel</a:t>
            </a:r>
            <a:endParaRPr lang="en-US" altLang="x-none" sz="722" dirty="0">
              <a:solidFill>
                <a:srgbClr val="FFFFFF"/>
              </a:solidFill>
            </a:endParaRPr>
          </a:p>
        </p:txBody>
      </p:sp>
      <p:sp>
        <p:nvSpPr>
          <p:cNvPr id="26" name="מלבן 25">
            <a:extLst>
              <a:ext uri="{FF2B5EF4-FFF2-40B4-BE49-F238E27FC236}">
                <a16:creationId xmlns="" xmlns:a16="http://schemas.microsoft.com/office/drawing/2014/main" id="{2569BD40-3175-4A1C-A6DE-14D6B398CE35}"/>
              </a:ext>
            </a:extLst>
          </p:cNvPr>
          <p:cNvSpPr/>
          <p:nvPr/>
        </p:nvSpPr>
        <p:spPr>
          <a:xfrm>
            <a:off x="0" y="0"/>
            <a:ext cx="2283559" cy="7867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669"/>
            <a:endParaRPr lang="x-none" sz="361">
              <a:solidFill>
                <a:srgbClr val="FFFFFF"/>
              </a:solidFill>
            </a:endParaRPr>
          </a:p>
        </p:txBody>
      </p:sp>
      <p:pic>
        <p:nvPicPr>
          <p:cNvPr id="5" name="Picture 3" descr="C:\Users\michal\Documents\michal's presentations\סמלים\semel.png">
            <a:extLst>
              <a:ext uri="{FF2B5EF4-FFF2-40B4-BE49-F238E27FC236}">
                <a16:creationId xmlns="" xmlns:a16="http://schemas.microsoft.com/office/drawing/2014/main" id="{C7DC4046-CA30-42C0-8C81-740F763FC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61" y="81802"/>
            <a:ext cx="661514" cy="60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michal\Documents\michal's presentations\סמלים\semel blue.jpg">
            <a:extLst>
              <a:ext uri="{FF2B5EF4-FFF2-40B4-BE49-F238E27FC236}">
                <a16:creationId xmlns="" xmlns:a16="http://schemas.microsoft.com/office/drawing/2014/main" id="{17440E1B-C651-4869-BA03-255686272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312" y="57250"/>
            <a:ext cx="558627" cy="57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>
            <a:extLst>
              <a:ext uri="{FF2B5EF4-FFF2-40B4-BE49-F238E27FC236}">
                <a16:creationId xmlns="" xmlns:a16="http://schemas.microsoft.com/office/drawing/2014/main" id="{9A9F2237-71E0-451D-8A8F-801326AE44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3170" y="57722"/>
            <a:ext cx="558627" cy="574475"/>
          </a:xfrm>
          <a:prstGeom prst="rect">
            <a:avLst/>
          </a:prstGeom>
        </p:spPr>
      </p:pic>
      <p:sp>
        <p:nvSpPr>
          <p:cNvPr id="29" name="Text Placeholder 30">
            <a:extLst>
              <a:ext uri="{FF2B5EF4-FFF2-40B4-BE49-F238E27FC236}">
                <a16:creationId xmlns="" xmlns:a16="http://schemas.microsoft.com/office/drawing/2014/main" id="{FC7C975F-C5BF-4877-91F7-9C75C18CF796}"/>
              </a:ext>
            </a:extLst>
          </p:cNvPr>
          <p:cNvSpPr txBox="1">
            <a:spLocks/>
          </p:cNvSpPr>
          <p:nvPr/>
        </p:nvSpPr>
        <p:spPr>
          <a:xfrm>
            <a:off x="519165" y="3142783"/>
            <a:ext cx="3349450" cy="4846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4F8E"/>
            </a:solidFill>
          </a:ln>
        </p:spPr>
        <p:txBody>
          <a:bodyPr anchor="ctr"/>
          <a:lstStyle>
            <a:lvl1pPr marL="0" indent="0" algn="ctr" defTabSz="4559930" rtl="0" eaLnBrk="1" latinLnBrk="0" hangingPunct="1">
              <a:lnSpc>
                <a:spcPct val="90000"/>
              </a:lnSpc>
              <a:spcBef>
                <a:spcPts val="4987"/>
              </a:spcBef>
              <a:buFontTx/>
              <a:buNone/>
              <a:defRPr sz="6000" b="0" i="0" kern="1200" baseline="0">
                <a:solidFill>
                  <a:schemeClr val="bg1"/>
                </a:solidFill>
                <a:latin typeface="Avenir Medium" panose="02000503020000020003" pitchFamily="2" charset="0"/>
                <a:ea typeface="+mn-ea"/>
                <a:cs typeface="+mn-cs"/>
              </a:defRPr>
            </a:lvl1pPr>
            <a:lvl2pPr marL="0" indent="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2pPr>
            <a:lvl3pPr marL="72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3pPr>
            <a:lvl4pPr marL="144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4pPr>
            <a:lvl5pPr marL="216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5pPr>
            <a:lvl6pPr marL="12539807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19772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099737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379702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66">
              <a:spcBef>
                <a:spcPts val="1000"/>
              </a:spcBef>
            </a:pPr>
            <a:r>
              <a:rPr lang="en-GB" sz="1203" b="1" dirty="0">
                <a:solidFill>
                  <a:srgbClr val="004F8E"/>
                </a:solidFill>
              </a:rPr>
              <a:t>Methods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="" xmlns:a16="http://schemas.microsoft.com/office/drawing/2014/main" id="{4D381C93-004E-45BF-9C90-A49CA2803DB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13875" y="3776382"/>
            <a:ext cx="2820983" cy="89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336" tIns="9168" rIns="18336" bIns="9168" numCol="1" anchor="ctr" anchorCtr="0" compatLnSpc="1">
            <a:prstTxWarp prst="textNoShape">
              <a:avLst/>
            </a:prstTxWarp>
            <a:spAutoFit/>
          </a:bodyPr>
          <a:lstStyle/>
          <a:p>
            <a:pPr defTabSz="183337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x-none" sz="722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</a:rPr>
              <a:t>Adult patients with newly diagnosed bronchiectasis, naive to airway clearance, were randomized and instructed to perform daily AWC at home with either AD or </a:t>
            </a:r>
            <a:r>
              <a:rPr lang="en-US" altLang="x-none" sz="722" dirty="0" err="1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</a:rPr>
              <a:t>oPEP</a:t>
            </a:r>
            <a:r>
              <a:rPr lang="en-US" altLang="x-none" sz="722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</a:rPr>
              <a:t> (</a:t>
            </a:r>
            <a:r>
              <a:rPr lang="en-US" altLang="x-none" sz="722" dirty="0" err="1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</a:rPr>
              <a:t>Aerobika</a:t>
            </a:r>
            <a:r>
              <a:rPr lang="en-US" altLang="x-none" sz="722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</a:rPr>
              <a:t>, Trudell pharma, London, Ontario, Canada). Weekly phone calls were scheduled for evaluating adherence to AWC. Lung clearance index was assessed by multiple breath washout; spirometry, self-reported sputum volume, and purulence, and quality of life was were evaluated at randomization and after four weeks of AWC. </a:t>
            </a:r>
          </a:p>
        </p:txBody>
      </p:sp>
      <p:pic>
        <p:nvPicPr>
          <p:cNvPr id="16" name="תמונה 15">
            <a:extLst>
              <a:ext uri="{FF2B5EF4-FFF2-40B4-BE49-F238E27FC236}">
                <a16:creationId xmlns="" xmlns:a16="http://schemas.microsoft.com/office/drawing/2014/main" id="{65BCC355-C16E-4A6A-8E7C-BEA502246A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490" y="4703507"/>
            <a:ext cx="2985930" cy="2112494"/>
          </a:xfrm>
          <a:prstGeom prst="rect">
            <a:avLst/>
          </a:prstGeom>
        </p:spPr>
      </p:pic>
      <p:sp>
        <p:nvSpPr>
          <p:cNvPr id="46" name="Text Placeholder 30">
            <a:extLst>
              <a:ext uri="{FF2B5EF4-FFF2-40B4-BE49-F238E27FC236}">
                <a16:creationId xmlns="" xmlns:a16="http://schemas.microsoft.com/office/drawing/2014/main" id="{B000ECEF-25C5-40F6-9B2A-AD1405AC535A}"/>
              </a:ext>
            </a:extLst>
          </p:cNvPr>
          <p:cNvSpPr txBox="1">
            <a:spLocks/>
          </p:cNvSpPr>
          <p:nvPr/>
        </p:nvSpPr>
        <p:spPr>
          <a:xfrm>
            <a:off x="4675902" y="1269034"/>
            <a:ext cx="2837054" cy="4846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4F8E"/>
            </a:solidFill>
          </a:ln>
        </p:spPr>
        <p:txBody>
          <a:bodyPr anchor="ctr"/>
          <a:lstStyle>
            <a:lvl1pPr marL="0" indent="0" algn="ctr" defTabSz="4559930" rtl="0" eaLnBrk="1" latinLnBrk="0" hangingPunct="1">
              <a:lnSpc>
                <a:spcPct val="90000"/>
              </a:lnSpc>
              <a:spcBef>
                <a:spcPts val="4987"/>
              </a:spcBef>
              <a:buFontTx/>
              <a:buNone/>
              <a:defRPr sz="6000" b="0" i="0" kern="1200" baseline="0">
                <a:solidFill>
                  <a:schemeClr val="bg1"/>
                </a:solidFill>
                <a:latin typeface="Avenir Medium" panose="02000503020000020003" pitchFamily="2" charset="0"/>
                <a:ea typeface="+mn-ea"/>
                <a:cs typeface="+mn-cs"/>
              </a:defRPr>
            </a:lvl1pPr>
            <a:lvl2pPr marL="0" indent="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2pPr>
            <a:lvl3pPr marL="72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3pPr>
            <a:lvl4pPr marL="144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4pPr>
            <a:lvl5pPr marL="216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5pPr>
            <a:lvl6pPr marL="12539807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19772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099737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379702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66">
              <a:spcBef>
                <a:spcPts val="1000"/>
              </a:spcBef>
            </a:pPr>
            <a:r>
              <a:rPr lang="en-GB" sz="1203" b="1" dirty="0">
                <a:solidFill>
                  <a:srgbClr val="004F8E"/>
                </a:solidFill>
              </a:rPr>
              <a:t>Results</a:t>
            </a:r>
          </a:p>
        </p:txBody>
      </p:sp>
      <p:sp>
        <p:nvSpPr>
          <p:cNvPr id="34" name="מציין מיקום טקסט 33">
            <a:extLst>
              <a:ext uri="{FF2B5EF4-FFF2-40B4-BE49-F238E27FC236}">
                <a16:creationId xmlns="" xmlns:a16="http://schemas.microsoft.com/office/drawing/2014/main" id="{0D5A3DD5-C74A-4652-A0FE-08E9A9828D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3875" y="4773531"/>
            <a:ext cx="2820983" cy="2049450"/>
          </a:xfrm>
        </p:spPr>
        <p:txBody>
          <a:bodyPr/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flowchart:</a:t>
            </a:r>
            <a:endParaRPr lang="x-none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טבלה 48">
            <a:extLst>
              <a:ext uri="{FF2B5EF4-FFF2-40B4-BE49-F238E27FC236}">
                <a16:creationId xmlns="" xmlns:a16="http://schemas.microsoft.com/office/drawing/2014/main" id="{8950487F-EEA8-44CB-9266-F5E7D52DBAA5}"/>
              </a:ext>
            </a:extLst>
          </p:cNvPr>
          <p:cNvGraphicFramePr>
            <a:graphicFrameLocks noGrp="1"/>
          </p:cNvGraphicFramePr>
          <p:nvPr/>
        </p:nvGraphicFramePr>
        <p:xfrm>
          <a:off x="4682877" y="1965187"/>
          <a:ext cx="2839175" cy="2857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111">
                  <a:extLst>
                    <a:ext uri="{9D8B030D-6E8A-4147-A177-3AD203B41FA5}">
                      <a16:colId xmlns="" xmlns:a16="http://schemas.microsoft.com/office/drawing/2014/main" val="3673008404"/>
                    </a:ext>
                  </a:extLst>
                </a:gridCol>
                <a:gridCol w="557249">
                  <a:extLst>
                    <a:ext uri="{9D8B030D-6E8A-4147-A177-3AD203B41FA5}">
                      <a16:colId xmlns="" xmlns:a16="http://schemas.microsoft.com/office/drawing/2014/main" val="2725072590"/>
                    </a:ext>
                  </a:extLst>
                </a:gridCol>
                <a:gridCol w="698945">
                  <a:extLst>
                    <a:ext uri="{9D8B030D-6E8A-4147-A177-3AD203B41FA5}">
                      <a16:colId xmlns="" xmlns:a16="http://schemas.microsoft.com/office/drawing/2014/main" val="2670566891"/>
                    </a:ext>
                  </a:extLst>
                </a:gridCol>
                <a:gridCol w="320870">
                  <a:extLst>
                    <a:ext uri="{9D8B030D-6E8A-4147-A177-3AD203B41FA5}">
                      <a16:colId xmlns="" xmlns:a16="http://schemas.microsoft.com/office/drawing/2014/main" val="2303236260"/>
                    </a:ext>
                  </a:extLst>
                </a:gridCol>
              </a:tblGrid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 (n=26)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oPEP (n=25)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value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4163418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(years, </a:t>
                      </a:r>
                      <a:r>
                        <a:rPr lang="en-US" sz="5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mean±SD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66.7±12.3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65.7±13.4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0.760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3082437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 (female n(%)/male n(%))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(73.1)/7(26.9)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14(56.0)/11 (44.0)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0.202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4352703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Lung function: FEV</a:t>
                      </a:r>
                      <a:r>
                        <a:rPr lang="en-US" sz="500" baseline="-25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</a:t>
                      </a:r>
                      <a:r>
                        <a:rPr lang="en-US" sz="5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mean±SD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96.1±18.3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81.3±18.1</a:t>
                      </a:r>
                      <a:endParaRPr lang="x-none" sz="5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0.006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5136074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Lung function: FVC% (</a:t>
                      </a:r>
                      <a:r>
                        <a:rPr lang="en-US" sz="5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mean±SD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101.7±16.5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89.6±20.0</a:t>
                      </a:r>
                      <a:endParaRPr lang="x-none" sz="5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0.032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415644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LCI (</a:t>
                      </a:r>
                      <a:r>
                        <a:rPr lang="en-US" sz="5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mean±SD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10.0±2.1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9.0±2.5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0.254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948998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Daily sputum production: ml (median; IQR)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 (5.0; 41.3)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 (5.0;20.0)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0.518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2268652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Sputum bacterial infection*: n (%)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(34.6)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(54.2)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0.164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5174756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Sputum purulence# (0-1/2-3)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(59.1)/9 (40.9)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(62.5)/9 (37.5)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0.813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6438188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Previous </a:t>
                      </a:r>
                      <a:r>
                        <a:rPr lang="en-US" sz="5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PEx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/year (median, IQR)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n=26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(1;4)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n=24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(0;2)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0.016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4559378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at Baseline: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x-none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70206956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ICS: n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(19.2)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(32.0)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0.296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2557092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LABA: n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(20.0)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(36.0)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0.208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346597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LAMA: n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(0)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(12.0)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0.235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4429817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Hypertonic saline: n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(73.1)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(80.0)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0.560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1467257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Performing exercise: n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(53.8)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(48.0)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0.676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387015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 Findings: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x-none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3397875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infected lobes on CT (median, IQR)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n=21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2.0(2.0,3.5)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2.0(2.0,3.75)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0.787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3112668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Reiff index (median, IQR)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n=24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3.0(2.0,4.0)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n=25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3(2,4.5)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0.639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8253053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Findings on auscultation: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x-none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6233129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Wheeze: No.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(3.8)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(12.0)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8801271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Rales: No.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(34.6)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(36.0)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0.918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2401911"/>
                  </a:ext>
                </a:extLst>
              </a:tr>
            </a:tbl>
          </a:graphicData>
        </a:graphic>
      </p:graphicFrame>
      <p:sp>
        <p:nvSpPr>
          <p:cNvPr id="50" name="תיבת טקסט 49">
            <a:extLst>
              <a:ext uri="{FF2B5EF4-FFF2-40B4-BE49-F238E27FC236}">
                <a16:creationId xmlns="" xmlns:a16="http://schemas.microsoft.com/office/drawing/2014/main" id="{557837E0-12F7-46FA-9B91-999F9811FD4C}"/>
              </a:ext>
            </a:extLst>
          </p:cNvPr>
          <p:cNvSpPr txBox="1"/>
          <p:nvPr/>
        </p:nvSpPr>
        <p:spPr>
          <a:xfrm>
            <a:off x="4675902" y="1771949"/>
            <a:ext cx="2839175" cy="20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669"/>
            <a:r>
              <a:rPr lang="en-US" sz="722" b="1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Baseline Characteristics of Patients:</a:t>
            </a:r>
            <a:endParaRPr lang="x-none" sz="722" dirty="0">
              <a:solidFill>
                <a:srgbClr val="004F8E">
                  <a:lumMod val="50000"/>
                </a:srgbClr>
              </a:solidFill>
            </a:endParaRPr>
          </a:p>
        </p:txBody>
      </p:sp>
      <p:sp>
        <p:nvSpPr>
          <p:cNvPr id="59" name="תיבת טקסט 58">
            <a:extLst>
              <a:ext uri="{FF2B5EF4-FFF2-40B4-BE49-F238E27FC236}">
                <a16:creationId xmlns="" xmlns:a16="http://schemas.microsoft.com/office/drawing/2014/main" id="{C686C47E-00AE-497F-8816-53CAB439727F}"/>
              </a:ext>
            </a:extLst>
          </p:cNvPr>
          <p:cNvSpPr txBox="1"/>
          <p:nvPr/>
        </p:nvSpPr>
        <p:spPr>
          <a:xfrm>
            <a:off x="4687860" y="4570077"/>
            <a:ext cx="2819807" cy="20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669"/>
            <a:r>
              <a:rPr lang="en-US" sz="722" b="1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Effects of Treatment on Symptoms and Lung Function:</a:t>
            </a:r>
            <a:endParaRPr lang="x-none" sz="722" dirty="0">
              <a:solidFill>
                <a:srgbClr val="004F8E">
                  <a:lumMod val="50000"/>
                </a:srgbClr>
              </a:solidFill>
            </a:endParaRPr>
          </a:p>
        </p:txBody>
      </p:sp>
      <p:graphicFrame>
        <p:nvGraphicFramePr>
          <p:cNvPr id="51" name="טבלה 50">
            <a:extLst>
              <a:ext uri="{FF2B5EF4-FFF2-40B4-BE49-F238E27FC236}">
                <a16:creationId xmlns="" xmlns:a16="http://schemas.microsoft.com/office/drawing/2014/main" id="{95708647-2E4E-428A-BA7D-DAEFC0AA30AE}"/>
              </a:ext>
            </a:extLst>
          </p:cNvPr>
          <p:cNvGraphicFramePr>
            <a:graphicFrameLocks noGrp="1"/>
          </p:cNvGraphicFramePr>
          <p:nvPr/>
        </p:nvGraphicFramePr>
        <p:xfrm>
          <a:off x="4675902" y="4750841"/>
          <a:ext cx="2839175" cy="1523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9532">
                  <a:extLst>
                    <a:ext uri="{9D8B030D-6E8A-4147-A177-3AD203B41FA5}">
                      <a16:colId xmlns="" xmlns:a16="http://schemas.microsoft.com/office/drawing/2014/main" val="3258407155"/>
                    </a:ext>
                  </a:extLst>
                </a:gridCol>
                <a:gridCol w="568506">
                  <a:extLst>
                    <a:ext uri="{9D8B030D-6E8A-4147-A177-3AD203B41FA5}">
                      <a16:colId xmlns="" xmlns:a16="http://schemas.microsoft.com/office/drawing/2014/main" val="550120391"/>
                    </a:ext>
                  </a:extLst>
                </a:gridCol>
                <a:gridCol w="575549">
                  <a:extLst>
                    <a:ext uri="{9D8B030D-6E8A-4147-A177-3AD203B41FA5}">
                      <a16:colId xmlns="" xmlns:a16="http://schemas.microsoft.com/office/drawing/2014/main" val="477095481"/>
                    </a:ext>
                  </a:extLst>
                </a:gridCol>
                <a:gridCol w="365588">
                  <a:extLst>
                    <a:ext uri="{9D8B030D-6E8A-4147-A177-3AD203B41FA5}">
                      <a16:colId xmlns="" xmlns:a16="http://schemas.microsoft.com/office/drawing/2014/main" val="730244094"/>
                    </a:ext>
                  </a:extLst>
                </a:gridCol>
              </a:tblGrid>
              <a:tr h="12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 (n=26)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oPEP (n=25)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value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9600565"/>
                  </a:ext>
                </a:extLst>
              </a:tr>
              <a:tr h="127777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 in sputum purulence</a:t>
                      </a:r>
                      <a:r>
                        <a:rPr lang="en-US" sz="500" baseline="300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n (%)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&gt;0.99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1022100"/>
                  </a:ext>
                </a:extLst>
              </a:tr>
              <a:tr h="12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Improved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(20)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(23)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1861820"/>
                  </a:ext>
                </a:extLst>
              </a:tr>
              <a:tr h="12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Unchanged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(65)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(59)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0332875"/>
                  </a:ext>
                </a:extLst>
              </a:tr>
              <a:tr h="12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Worsened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(15)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(18)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8695394"/>
                  </a:ext>
                </a:extLst>
              </a:tr>
              <a:tr h="127777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 in sputum quantity: n (%)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0.044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2298152"/>
                  </a:ext>
                </a:extLst>
              </a:tr>
              <a:tr h="12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sputum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(24)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(52)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9887081"/>
                  </a:ext>
                </a:extLst>
              </a:tr>
              <a:tr h="1277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sputum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5993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 (76)</a:t>
                      </a:r>
                      <a:endParaRPr lang="x-none" sz="5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(48)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6043951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Sputum quantity (ml); median (range) pre-post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5993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17.5</a:t>
                      </a:r>
                      <a:r>
                        <a:rPr lang="he-IL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(5–42.5) to 15</a:t>
                      </a:r>
                      <a:r>
                        <a:rPr lang="he-IL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(5–45)</a:t>
                      </a:r>
                      <a:endParaRPr lang="x-none" sz="5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5993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he-IL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5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(5-25) to 5 (5-20)</a:t>
                      </a:r>
                      <a:endParaRPr lang="x-none" sz="5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0.386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7208668"/>
                  </a:ext>
                </a:extLst>
              </a:tr>
              <a:tr h="2730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</a:t>
                      </a:r>
                      <a:r>
                        <a:rPr lang="en-US" sz="500" baseline="-25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change after four weeks: median (range)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 (-23–7.6)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(-11.8–10.5)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7670407"/>
                  </a:ext>
                </a:extLst>
              </a:tr>
            </a:tbl>
          </a:graphicData>
        </a:graphic>
      </p:graphicFrame>
      <p:sp>
        <p:nvSpPr>
          <p:cNvPr id="63" name="תיבת טקסט 62">
            <a:extLst>
              <a:ext uri="{FF2B5EF4-FFF2-40B4-BE49-F238E27FC236}">
                <a16:creationId xmlns="" xmlns:a16="http://schemas.microsoft.com/office/drawing/2014/main" id="{F829E19D-BE48-4C8E-8907-C426AFE2A1F1}"/>
              </a:ext>
            </a:extLst>
          </p:cNvPr>
          <p:cNvSpPr txBox="1"/>
          <p:nvPr/>
        </p:nvSpPr>
        <p:spPr>
          <a:xfrm>
            <a:off x="8721765" y="1251893"/>
            <a:ext cx="2819807" cy="20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669"/>
            <a:r>
              <a:rPr lang="en-US" sz="722" b="1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Effects on Quality of Life:</a:t>
            </a:r>
            <a:endParaRPr lang="x-none" sz="722" dirty="0">
              <a:solidFill>
                <a:srgbClr val="004F8E">
                  <a:lumMod val="50000"/>
                </a:srgbClr>
              </a:solidFill>
            </a:endParaRPr>
          </a:p>
        </p:txBody>
      </p:sp>
      <p:graphicFrame>
        <p:nvGraphicFramePr>
          <p:cNvPr id="54" name="טבלה 53">
            <a:extLst>
              <a:ext uri="{FF2B5EF4-FFF2-40B4-BE49-F238E27FC236}">
                <a16:creationId xmlns="" xmlns:a16="http://schemas.microsoft.com/office/drawing/2014/main" id="{2E86C61B-774C-45E3-9AFF-B2CD67055E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826711" y="1430538"/>
          <a:ext cx="2819807" cy="2171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53">
                  <a:extLst>
                    <a:ext uri="{9D8B030D-6E8A-4147-A177-3AD203B41FA5}">
                      <a16:colId xmlns="" xmlns:a16="http://schemas.microsoft.com/office/drawing/2014/main" val="370756389"/>
                    </a:ext>
                  </a:extLst>
                </a:gridCol>
                <a:gridCol w="448650">
                  <a:extLst>
                    <a:ext uri="{9D8B030D-6E8A-4147-A177-3AD203B41FA5}">
                      <a16:colId xmlns="" xmlns:a16="http://schemas.microsoft.com/office/drawing/2014/main" val="723289637"/>
                    </a:ext>
                  </a:extLst>
                </a:gridCol>
                <a:gridCol w="472143">
                  <a:extLst>
                    <a:ext uri="{9D8B030D-6E8A-4147-A177-3AD203B41FA5}">
                      <a16:colId xmlns="" xmlns:a16="http://schemas.microsoft.com/office/drawing/2014/main" val="2511214883"/>
                    </a:ext>
                  </a:extLst>
                </a:gridCol>
                <a:gridCol w="235256">
                  <a:extLst>
                    <a:ext uri="{9D8B030D-6E8A-4147-A177-3AD203B41FA5}">
                      <a16:colId xmlns="" xmlns:a16="http://schemas.microsoft.com/office/drawing/2014/main" val="3041136060"/>
                    </a:ext>
                  </a:extLst>
                </a:gridCol>
                <a:gridCol w="575251">
                  <a:extLst>
                    <a:ext uri="{9D8B030D-6E8A-4147-A177-3AD203B41FA5}">
                      <a16:colId xmlns="" xmlns:a16="http://schemas.microsoft.com/office/drawing/2014/main" val="3305037090"/>
                    </a:ext>
                  </a:extLst>
                </a:gridCol>
                <a:gridCol w="471164">
                  <a:extLst>
                    <a:ext uri="{9D8B030D-6E8A-4147-A177-3AD203B41FA5}">
                      <a16:colId xmlns="" xmlns:a16="http://schemas.microsoft.com/office/drawing/2014/main" val="321382457"/>
                    </a:ext>
                  </a:extLst>
                </a:gridCol>
                <a:gridCol w="199690">
                  <a:extLst>
                    <a:ext uri="{9D8B030D-6E8A-4147-A177-3AD203B41FA5}">
                      <a16:colId xmlns="" xmlns:a16="http://schemas.microsoft.com/office/drawing/2014/main" val="2939311342"/>
                    </a:ext>
                  </a:extLst>
                </a:gridCol>
              </a:tblGrid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QOL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 (n=26)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oPEP (n=25)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p-value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1634492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Domain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Baseline (median, IQR)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weeks (median, IQR)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Baseline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(median, IQR)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weeks (median, IQR)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8963152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Respiratory Symptoms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(44-79.5)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(50-79.5)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0.732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(46-77)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(48.8-80.3)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0.139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7366873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Functioning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(20-83.5)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(37-86.5)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0.393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53.5 (21.8-93)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(36.5-87)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0.412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0229805"/>
                  </a:ext>
                </a:extLst>
              </a:tr>
              <a:tr h="968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Vitality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(27.5-66.8)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(44-67)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0.027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(1-100)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(33-67)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0.231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1335826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Role Functioning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(53-87)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(56.5-93)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0.073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(41.8-87)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(48.5-80)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0.970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9567807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Emotional Functioning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(54-100)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(62.5-100)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0.611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(60.3-92)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(67-98)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0.690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2928269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Functioning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(21-67)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(37.5-76.5)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0.042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n=23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(42-83)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n=23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(44-75)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0.919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4372690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Treatment Burden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(33-78)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(33-64.3)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0.085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(35.8-75.3)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n=20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(33.3-67)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0.458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8007066"/>
                  </a:ext>
                </a:extLst>
              </a:tr>
              <a:tr h="20685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Perceptions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(33-67)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(42-75)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0.177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(25-58)</a:t>
                      </a:r>
                      <a:endParaRPr lang="x-none" sz="5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(33-64.8)</a:t>
                      </a:r>
                      <a:endParaRPr lang="x-none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5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0.048</a:t>
                      </a:r>
                      <a:endParaRPr lang="x-none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3029700"/>
                  </a:ext>
                </a:extLst>
              </a:tr>
            </a:tbl>
          </a:graphicData>
        </a:graphic>
      </p:graphicFrame>
      <p:sp>
        <p:nvSpPr>
          <p:cNvPr id="65" name="תיבת טקסט 64">
            <a:extLst>
              <a:ext uri="{FF2B5EF4-FFF2-40B4-BE49-F238E27FC236}">
                <a16:creationId xmlns="" xmlns:a16="http://schemas.microsoft.com/office/drawing/2014/main" id="{B8C8F47B-CB9B-4B41-904B-5D6D987A8CA6}"/>
              </a:ext>
            </a:extLst>
          </p:cNvPr>
          <p:cNvSpPr txBox="1"/>
          <p:nvPr/>
        </p:nvSpPr>
        <p:spPr>
          <a:xfrm>
            <a:off x="8808492" y="3417131"/>
            <a:ext cx="2819807" cy="20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669"/>
            <a:r>
              <a:rPr lang="en-US" sz="722" b="1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Effects on </a:t>
            </a:r>
            <a:r>
              <a:rPr lang="en-US" sz="722" b="1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</a:rPr>
              <a:t>LCI (p=0.142)</a:t>
            </a:r>
            <a:endParaRPr lang="x-none" sz="722" b="1" dirty="0">
              <a:solidFill>
                <a:srgbClr val="004F8E">
                  <a:lumMod val="50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מציין מיקום טקסט 56">
            <a:extLst>
              <a:ext uri="{FF2B5EF4-FFF2-40B4-BE49-F238E27FC236}">
                <a16:creationId xmlns="" xmlns:a16="http://schemas.microsoft.com/office/drawing/2014/main" id="{81281C84-4760-44EC-99B1-90706BAE277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05553" y="5458597"/>
            <a:ext cx="2823921" cy="1316546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Sputum quantity was lower in the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oPEP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group after one month of daily AWC, with a better treatment burden.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effects of four weeks of AWC on LCI were not significant in either treatment group.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Clinical trial registration no. NCT03013452</a:t>
            </a:r>
            <a:endParaRPr lang="x-none" dirty="0"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x-none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9" name="Text Placeholder 30">
            <a:extLst>
              <a:ext uri="{FF2B5EF4-FFF2-40B4-BE49-F238E27FC236}">
                <a16:creationId xmlns="" xmlns:a16="http://schemas.microsoft.com/office/drawing/2014/main" id="{390E6650-3485-49F9-A900-8B7001165E8F}"/>
              </a:ext>
            </a:extLst>
          </p:cNvPr>
          <p:cNvSpPr txBox="1">
            <a:spLocks/>
          </p:cNvSpPr>
          <p:nvPr/>
        </p:nvSpPr>
        <p:spPr>
          <a:xfrm>
            <a:off x="8805553" y="4935507"/>
            <a:ext cx="2820983" cy="4846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4F8E"/>
            </a:solidFill>
          </a:ln>
        </p:spPr>
        <p:txBody>
          <a:bodyPr anchor="ctr"/>
          <a:lstStyle>
            <a:lvl1pPr marL="0" indent="0" algn="ctr" defTabSz="4559930" rtl="0" eaLnBrk="1" latinLnBrk="0" hangingPunct="1">
              <a:lnSpc>
                <a:spcPct val="90000"/>
              </a:lnSpc>
              <a:spcBef>
                <a:spcPts val="4987"/>
              </a:spcBef>
              <a:buFontTx/>
              <a:buNone/>
              <a:defRPr sz="6000" b="0" i="0" kern="1200" baseline="0">
                <a:solidFill>
                  <a:schemeClr val="bg1"/>
                </a:solidFill>
                <a:latin typeface="Avenir Medium" panose="02000503020000020003" pitchFamily="2" charset="0"/>
                <a:ea typeface="+mn-ea"/>
                <a:cs typeface="+mn-cs"/>
              </a:defRPr>
            </a:lvl1pPr>
            <a:lvl2pPr marL="0" indent="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2pPr>
            <a:lvl3pPr marL="72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3pPr>
            <a:lvl4pPr marL="144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4pPr>
            <a:lvl5pPr marL="2160000" indent="-360000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3600" b="0" i="0" kern="1200" baseline="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5pPr>
            <a:lvl6pPr marL="12539807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19772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099737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379702" indent="-1139982" algn="l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Char char="•"/>
              <a:defRPr sz="89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266">
              <a:spcBef>
                <a:spcPts val="1000"/>
              </a:spcBef>
            </a:pPr>
            <a:r>
              <a:rPr lang="en-GB" sz="1203" b="1" dirty="0">
                <a:solidFill>
                  <a:srgbClr val="004F8E"/>
                </a:solidFill>
              </a:rPr>
              <a:t>Conclusions:</a:t>
            </a:r>
          </a:p>
        </p:txBody>
      </p:sp>
      <p:grpSp>
        <p:nvGrpSpPr>
          <p:cNvPr id="62" name="קבוצה 61">
            <a:extLst>
              <a:ext uri="{FF2B5EF4-FFF2-40B4-BE49-F238E27FC236}">
                <a16:creationId xmlns="" xmlns:a16="http://schemas.microsoft.com/office/drawing/2014/main" id="{A348FF5B-D2B9-4B02-A1C0-01C1A0023AE3}"/>
              </a:ext>
            </a:extLst>
          </p:cNvPr>
          <p:cNvGrpSpPr/>
          <p:nvPr/>
        </p:nvGrpSpPr>
        <p:grpSpPr>
          <a:xfrm>
            <a:off x="8805554" y="3574775"/>
            <a:ext cx="2813296" cy="1316546"/>
            <a:chOff x="34917183" y="17826708"/>
            <a:chExt cx="14029361" cy="6565360"/>
          </a:xfrm>
        </p:grpSpPr>
        <p:pic>
          <p:nvPicPr>
            <p:cNvPr id="48" name="תמונה 47">
              <a:extLst>
                <a:ext uri="{FF2B5EF4-FFF2-40B4-BE49-F238E27FC236}">
                  <a16:creationId xmlns="" xmlns:a16="http://schemas.microsoft.com/office/drawing/2014/main" id="{549B8BA7-C800-4118-BDEF-8BF749C49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4917183" y="17826708"/>
              <a:ext cx="14029361" cy="6565360"/>
            </a:xfrm>
            <a:prstGeom prst="rect">
              <a:avLst/>
            </a:prstGeom>
          </p:spPr>
        </p:pic>
        <p:grpSp>
          <p:nvGrpSpPr>
            <p:cNvPr id="61" name="קבוצה 60">
              <a:extLst>
                <a:ext uri="{FF2B5EF4-FFF2-40B4-BE49-F238E27FC236}">
                  <a16:creationId xmlns="" xmlns:a16="http://schemas.microsoft.com/office/drawing/2014/main" id="{747FEE9A-8E74-491E-99AE-797DABD3C6DE}"/>
                </a:ext>
              </a:extLst>
            </p:cNvPr>
            <p:cNvGrpSpPr/>
            <p:nvPr/>
          </p:nvGrpSpPr>
          <p:grpSpPr>
            <a:xfrm>
              <a:off x="40184614" y="19121148"/>
              <a:ext cx="8376558" cy="2431043"/>
              <a:chOff x="40184614" y="19121148"/>
              <a:chExt cx="8376558" cy="2431043"/>
            </a:xfrm>
          </p:grpSpPr>
          <p:sp>
            <p:nvSpPr>
              <p:cNvPr id="58" name="תיבת טקסט 57">
                <a:extLst>
                  <a:ext uri="{FF2B5EF4-FFF2-40B4-BE49-F238E27FC236}">
                    <a16:creationId xmlns="" xmlns:a16="http://schemas.microsoft.com/office/drawing/2014/main" id="{E6440AC2-5A18-441F-8CA8-4CC74A3185BB}"/>
                  </a:ext>
                </a:extLst>
              </p:cNvPr>
              <p:cNvSpPr txBox="1"/>
              <p:nvPr/>
            </p:nvSpPr>
            <p:spPr>
              <a:xfrm>
                <a:off x="40184614" y="19153412"/>
                <a:ext cx="1012372" cy="23987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669"/>
                <a:r>
                  <a:rPr lang="en-US" sz="361" dirty="0">
                    <a:solidFill>
                      <a:srgbClr val="004F8E">
                        <a:lumMod val="50000"/>
                      </a:srgbClr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p=0.064</a:t>
                </a:r>
                <a:endParaRPr lang="x-none" sz="361" dirty="0">
                  <a:solidFill>
                    <a:srgbClr val="004F8E">
                      <a:lumMod val="50000"/>
                    </a:srgbClr>
                  </a:solidFill>
                </a:endParaRPr>
              </a:p>
            </p:txBody>
          </p:sp>
          <p:sp>
            <p:nvSpPr>
              <p:cNvPr id="71" name="תיבת טקסט 70">
                <a:extLst>
                  <a:ext uri="{FF2B5EF4-FFF2-40B4-BE49-F238E27FC236}">
                    <a16:creationId xmlns="" xmlns:a16="http://schemas.microsoft.com/office/drawing/2014/main" id="{27DA8C1E-3B03-412B-A516-6EF3C0203F54}"/>
                  </a:ext>
                </a:extLst>
              </p:cNvPr>
              <p:cNvSpPr txBox="1"/>
              <p:nvPr/>
            </p:nvSpPr>
            <p:spPr>
              <a:xfrm>
                <a:off x="47548800" y="19121148"/>
                <a:ext cx="1012372" cy="2398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669"/>
                <a:r>
                  <a:rPr lang="en-US" sz="361" dirty="0">
                    <a:solidFill>
                      <a:srgbClr val="004F8E">
                        <a:lumMod val="50000"/>
                      </a:srgbClr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rPr>
                  <a:t>p=0.767</a:t>
                </a:r>
                <a:endParaRPr lang="x-none" sz="361" dirty="0">
                  <a:solidFill>
                    <a:srgbClr val="004F8E">
                      <a:lumMod val="50000"/>
                    </a:srgbClr>
                  </a:solidFill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60" name="תיבת טקסט 59">
            <a:extLst>
              <a:ext uri="{FF2B5EF4-FFF2-40B4-BE49-F238E27FC236}">
                <a16:creationId xmlns="" xmlns:a16="http://schemas.microsoft.com/office/drawing/2014/main" id="{15BBA57F-ED44-4FD4-A771-5F322AEF445A}"/>
              </a:ext>
            </a:extLst>
          </p:cNvPr>
          <p:cNvSpPr txBox="1"/>
          <p:nvPr/>
        </p:nvSpPr>
        <p:spPr>
          <a:xfrm>
            <a:off x="4691974" y="6686261"/>
            <a:ext cx="6085048" cy="203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669"/>
            <a:r>
              <a:rPr lang="en-US" sz="722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thankfully acknowledge the support of </a:t>
            </a:r>
            <a:r>
              <a:rPr lang="en-US" sz="722" dirty="0" err="1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Trudel</a:t>
            </a:r>
            <a:r>
              <a:rPr lang="en-US" sz="722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pharma (London, Canada) for providing </a:t>
            </a:r>
            <a:r>
              <a:rPr lang="en-US" sz="722" dirty="0" err="1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Aerobika</a:t>
            </a:r>
            <a:r>
              <a:rPr lang="en-US" sz="722" dirty="0">
                <a:solidFill>
                  <a:srgbClr val="004F8E">
                    <a:lumMod val="50000"/>
                  </a:srgb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devices and financial support for this study</a:t>
            </a:r>
            <a:endParaRPr lang="x-none" sz="722" dirty="0">
              <a:solidFill>
                <a:srgbClr val="004F8E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3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65">
            <a:extLst>
              <a:ext uri="{FF2B5EF4-FFF2-40B4-BE49-F238E27FC236}">
                <a16:creationId xmlns="" xmlns:a16="http://schemas.microsoft.com/office/drawing/2014/main" id="{1A0B6025-86C1-434C-AB8B-8B5A8CBF969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333020" y="0"/>
            <a:ext cx="8559246" cy="786779"/>
          </a:xfrm>
          <a:solidFill>
            <a:schemeClr val="tx2"/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201"/>
              </a:spcAft>
            </a:pPr>
            <a:r>
              <a:rPr lang="en-US" sz="1444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Four-week Daily Airway Clearance Using Oscillating Positive-end Expiratory Pressure Versus Autogenic Drainage in Bronchiectasis Patients: A Randomized Controlled Trial</a:t>
            </a:r>
            <a:endParaRPr lang="x-none" sz="144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="" xmlns:a16="http://schemas.microsoft.com/office/drawing/2014/main" id="{7A4AB7E9-2B59-C240-A766-67138F3787CE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="" xmlns:a16="http://schemas.microsoft.com/office/drawing/2014/main" id="{A3959626-E59F-4FDD-A451-D6A079E7AF16}"/>
              </a:ext>
            </a:extLst>
          </p:cNvPr>
          <p:cNvSpPr/>
          <p:nvPr/>
        </p:nvSpPr>
        <p:spPr>
          <a:xfrm>
            <a:off x="9892264" y="0"/>
            <a:ext cx="2299735" cy="8418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669"/>
            <a:endParaRPr lang="x-none" sz="361">
              <a:solidFill>
                <a:srgbClr val="FFFFF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0BDF9E1-2031-46D6-A675-312D2480A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74518"/>
            <a:ext cx="12191999" cy="4074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vert="horz" wrap="square" lIns="18336" tIns="9168" rIns="18336" bIns="916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83337"/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Galit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Livnat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1,2,7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Naama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Yaari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BPT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Nili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Stein MPH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Lea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Bentur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5,7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dirty="0" err="1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Moneera</a:t>
            </a:r>
            <a:r>
              <a:rPr lang="en-US" altLang="x-none" sz="1083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Hanna</a:t>
            </a:r>
            <a:r>
              <a:rPr lang="en-US" altLang="x-none" sz="1083" b="1" baseline="30000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Maya </a:t>
            </a:r>
            <a:r>
              <a:rPr lang="en-US" altLang="x-none" sz="1083" b="1" dirty="0" err="1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Harel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RN</a:t>
            </a:r>
            <a:r>
              <a:rPr lang="en-US" altLang="x-none" sz="1083" b="1" baseline="30000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Yochai </a:t>
            </a:r>
            <a:r>
              <a:rPr lang="en-US" altLang="x-none" sz="1083" b="1" dirty="0" err="1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Adir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MD, MPH</a:t>
            </a:r>
            <a:r>
              <a:rPr lang="en-US" altLang="x-none" sz="1083" b="1" baseline="30000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6,7  </a:t>
            </a:r>
            <a:r>
              <a:rPr lang="en-US" altLang="x-none" sz="1083" b="1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x-none" sz="1083" b="1" u="sng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 Shteinberg MD, PhD</a:t>
            </a:r>
            <a:r>
              <a:rPr lang="en-US" altLang="x-none" sz="1083" b="1" u="sng" baseline="30000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2,6,7</a:t>
            </a:r>
            <a:endParaRPr lang="en-US" altLang="x-none" sz="1083" b="1" u="sng" dirty="0" bmk="">
              <a:solidFill>
                <a:srgbClr val="FFFFFF"/>
              </a:solidFill>
            </a:endParaRPr>
          </a:p>
          <a:p>
            <a:pPr defTabSz="183337"/>
            <a:r>
              <a:rPr lang="en-US" altLang="x-none" sz="722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Pediatric Pulmonology and 2. C</a:t>
            </a:r>
            <a:r>
              <a:rPr lang="en-US" altLang="x-none" sz="722" u="sng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ystic </a:t>
            </a:r>
            <a:r>
              <a:rPr lang="en-US" altLang="x-none" sz="722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altLang="x-none" sz="722" u="sng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ibrosis</a:t>
            </a:r>
            <a:r>
              <a:rPr lang="en-US" altLang="x-none" sz="722" dirty="0" bmk="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x-none" sz="722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Center, 3. Department of Physical therapy 4. Department of Community Medicine and Epidemiology, Carmel Medical Center, Haifa, Israel; 5. Pediatric pulmonology and CF center, The Ruth Rappaport Children</a:t>
            </a:r>
            <a:r>
              <a:rPr lang="en-US" altLang="x-none" sz="722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altLang="x-none" sz="722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Hospital, Rambam Medical Center, Haifa, Israel; 6. Pulmonology Institute, Carmel Medical Center, Haifa, Israel, 7. Ruth and Bruce Rappaport Faculty of Medicine, Technion-Israel Institute of Technology, Haifa, Israel</a:t>
            </a:r>
            <a:endParaRPr lang="en-US" altLang="x-none" sz="722" dirty="0">
              <a:solidFill>
                <a:srgbClr val="FFFFFF"/>
              </a:solidFill>
            </a:endParaRPr>
          </a:p>
        </p:txBody>
      </p:sp>
      <p:sp>
        <p:nvSpPr>
          <p:cNvPr id="26" name="מלבן 25">
            <a:extLst>
              <a:ext uri="{FF2B5EF4-FFF2-40B4-BE49-F238E27FC236}">
                <a16:creationId xmlns="" xmlns:a16="http://schemas.microsoft.com/office/drawing/2014/main" id="{2569BD40-3175-4A1C-A6DE-14D6B398CE35}"/>
              </a:ext>
            </a:extLst>
          </p:cNvPr>
          <p:cNvSpPr/>
          <p:nvPr/>
        </p:nvSpPr>
        <p:spPr>
          <a:xfrm>
            <a:off x="-4905" y="0"/>
            <a:ext cx="1337924" cy="7867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669"/>
            <a:endParaRPr lang="x-none" sz="361">
              <a:solidFill>
                <a:srgbClr val="FFFFFF"/>
              </a:solidFill>
            </a:endParaRPr>
          </a:p>
        </p:txBody>
      </p:sp>
      <p:pic>
        <p:nvPicPr>
          <p:cNvPr id="5" name="Picture 3" descr="C:\Users\michal\Documents\michal's presentations\סמלים\semel.png">
            <a:extLst>
              <a:ext uri="{FF2B5EF4-FFF2-40B4-BE49-F238E27FC236}">
                <a16:creationId xmlns="" xmlns:a16="http://schemas.microsoft.com/office/drawing/2014/main" id="{C7DC4046-CA30-42C0-8C81-740F763FC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92" y="0"/>
            <a:ext cx="661514" cy="60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michal\Documents\michal's presentations\סמלים\semel blue.jpg">
            <a:extLst>
              <a:ext uri="{FF2B5EF4-FFF2-40B4-BE49-F238E27FC236}">
                <a16:creationId xmlns="" xmlns:a16="http://schemas.microsoft.com/office/drawing/2014/main" id="{17440E1B-C651-4869-BA03-255686272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225" y="72382"/>
            <a:ext cx="558627" cy="57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>
            <a:extLst>
              <a:ext uri="{FF2B5EF4-FFF2-40B4-BE49-F238E27FC236}">
                <a16:creationId xmlns="" xmlns:a16="http://schemas.microsoft.com/office/drawing/2014/main" id="{9A9F2237-71E0-451D-8A8F-801326AE44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77022" y="71124"/>
            <a:ext cx="558627" cy="574475"/>
          </a:xfrm>
          <a:prstGeom prst="rect">
            <a:avLst/>
          </a:prstGeom>
        </p:spPr>
      </p:pic>
      <p:pic>
        <p:nvPicPr>
          <p:cNvPr id="16" name="תמונה 15">
            <a:extLst>
              <a:ext uri="{FF2B5EF4-FFF2-40B4-BE49-F238E27FC236}">
                <a16:creationId xmlns="" xmlns:a16="http://schemas.microsoft.com/office/drawing/2014/main" id="{65BCC355-C16E-4A6A-8E7C-BEA502246A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394" y="1377640"/>
            <a:ext cx="5623938" cy="3978839"/>
          </a:xfrm>
          <a:prstGeom prst="rect">
            <a:avLst/>
          </a:prstGeom>
        </p:spPr>
      </p:pic>
      <p:sp>
        <p:nvSpPr>
          <p:cNvPr id="57" name="מציין מיקום טקסט 56">
            <a:extLst>
              <a:ext uri="{FF2B5EF4-FFF2-40B4-BE49-F238E27FC236}">
                <a16:creationId xmlns="" xmlns:a16="http://schemas.microsoft.com/office/drawing/2014/main" id="{81281C84-4760-44EC-99B1-90706BAE277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9166" y="5791200"/>
            <a:ext cx="11672834" cy="110934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Sputum quantity was lower in the </a:t>
            </a:r>
            <a:r>
              <a:rPr lang="en-US" sz="1800" dirty="0" err="1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oPEP</a:t>
            </a:r>
            <a:r>
              <a:rPr lang="en-US" sz="18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group after one month of daily AWC, with a better treatment burden.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effects of four weeks of AWC on LCI were not significant in either treatment group.</a:t>
            </a:r>
          </a:p>
          <a:p>
            <a:endParaRPr lang="x-none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5" name="טבלה 14">
            <a:extLst>
              <a:ext uri="{FF2B5EF4-FFF2-40B4-BE49-F238E27FC236}">
                <a16:creationId xmlns="" xmlns:a16="http://schemas.microsoft.com/office/drawing/2014/main" id="{9E134D4B-FDE0-4410-B462-9D781D842C7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497479" y="1380170"/>
          <a:ext cx="4381013" cy="448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1545">
                  <a:extLst>
                    <a:ext uri="{9D8B030D-6E8A-4147-A177-3AD203B41FA5}">
                      <a16:colId xmlns="" xmlns:a16="http://schemas.microsoft.com/office/drawing/2014/main" val="3258407155"/>
                    </a:ext>
                  </a:extLst>
                </a:gridCol>
                <a:gridCol w="877238">
                  <a:extLst>
                    <a:ext uri="{9D8B030D-6E8A-4147-A177-3AD203B41FA5}">
                      <a16:colId xmlns="" xmlns:a16="http://schemas.microsoft.com/office/drawing/2014/main" val="550120391"/>
                    </a:ext>
                  </a:extLst>
                </a:gridCol>
                <a:gridCol w="888106">
                  <a:extLst>
                    <a:ext uri="{9D8B030D-6E8A-4147-A177-3AD203B41FA5}">
                      <a16:colId xmlns="" xmlns:a16="http://schemas.microsoft.com/office/drawing/2014/main" val="477095481"/>
                    </a:ext>
                  </a:extLst>
                </a:gridCol>
                <a:gridCol w="564124">
                  <a:extLst>
                    <a:ext uri="{9D8B030D-6E8A-4147-A177-3AD203B41FA5}">
                      <a16:colId xmlns="" xmlns:a16="http://schemas.microsoft.com/office/drawing/2014/main" val="730244094"/>
                    </a:ext>
                  </a:extLst>
                </a:gridCol>
              </a:tblGrid>
              <a:tr h="257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 (n=26)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oPEP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(n=25)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value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9600565"/>
                  </a:ext>
                </a:extLst>
              </a:tr>
              <a:tr h="257413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 in sputum purulence</a:t>
                      </a:r>
                      <a:r>
                        <a:rPr lang="en-US" sz="1400" baseline="30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§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n (%)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&gt;0.99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1022100"/>
                  </a:ext>
                </a:extLst>
              </a:tr>
              <a:tr h="257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Improved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(20)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(23)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1861820"/>
                  </a:ext>
                </a:extLst>
              </a:tr>
              <a:tr h="257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Unchanged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(65)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(59)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0332875"/>
                  </a:ext>
                </a:extLst>
              </a:tr>
              <a:tr h="257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Worsened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(15)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(18)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8695394"/>
                  </a:ext>
                </a:extLst>
              </a:tr>
              <a:tr h="257413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 in sputum quantity: n (%)</a:t>
                      </a:r>
                      <a:endParaRPr lang="x-none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0.044</a:t>
                      </a:r>
                      <a:endParaRPr lang="x-none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2298152"/>
                  </a:ext>
                </a:extLst>
              </a:tr>
              <a:tr h="257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sputum</a:t>
                      </a:r>
                      <a:endParaRPr lang="x-none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(24)</a:t>
                      </a:r>
                      <a:endParaRPr lang="x-none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(52)</a:t>
                      </a:r>
                      <a:endParaRPr lang="x-none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29887081"/>
                  </a:ext>
                </a:extLst>
              </a:tr>
              <a:tr h="257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sputum</a:t>
                      </a:r>
                      <a:endParaRPr lang="x-none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(76)</a:t>
                      </a:r>
                      <a:endParaRPr lang="x-none" sz="14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(48)</a:t>
                      </a:r>
                      <a:endParaRPr lang="x-none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6043951"/>
                  </a:ext>
                </a:extLst>
              </a:tr>
              <a:tr h="4328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 in sputum quantity (ml); median (range) 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5993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17.5</a:t>
                      </a:r>
                      <a:r>
                        <a:rPr lang="he-IL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(5-42.5) to 15</a:t>
                      </a:r>
                      <a:r>
                        <a:rPr lang="he-IL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(5–45)</a:t>
                      </a:r>
                      <a:endParaRPr lang="x-none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5993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he-IL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(5-25) to 5 (5-20)</a:t>
                      </a:r>
                      <a:endParaRPr lang="x-none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0.386</a:t>
                      </a:r>
                      <a:endParaRPr lang="x-none" sz="14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7208668"/>
                  </a:ext>
                </a:extLst>
              </a:tr>
              <a:tr h="5501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FEV</a:t>
                      </a:r>
                      <a:r>
                        <a:rPr lang="en-US" sz="1400" baseline="-25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change after four weeks: median (range)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 (-23–7.6)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(-11.8–10.5)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x-none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52" marR="13752" marT="0" marB="0">
                    <a:lnL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F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767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4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bika WS1">
  <a:themeElements>
    <a:clrScheme name="TMI theme">
      <a:dk1>
        <a:sysClr val="windowText" lastClr="000000"/>
      </a:dk1>
      <a:lt1>
        <a:sysClr val="window" lastClr="FFFFFF"/>
      </a:lt1>
      <a:dk2>
        <a:srgbClr val="97999B"/>
      </a:dk2>
      <a:lt2>
        <a:srgbClr val="F8F8F8"/>
      </a:lt2>
      <a:accent1>
        <a:srgbClr val="86191B"/>
      </a:accent1>
      <a:accent2>
        <a:srgbClr val="DEC03D"/>
      </a:accent2>
      <a:accent3>
        <a:srgbClr val="C7549F"/>
      </a:accent3>
      <a:accent4>
        <a:srgbClr val="86BF88"/>
      </a:accent4>
      <a:accent5>
        <a:srgbClr val="CC7552"/>
      </a:accent5>
      <a:accent6>
        <a:srgbClr val="4E0055"/>
      </a:accent6>
      <a:hlink>
        <a:srgbClr val="4A63AE"/>
      </a:hlink>
      <a:folHlink>
        <a:srgbClr val="BBBCBC"/>
      </a:folHlink>
    </a:clrScheme>
    <a:fontScheme name="TMI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erobika WS1" id="{713799FA-D0A0-46C4-B149-C2C0DE4CE826}" vid="{35AC7598-8B52-4DDA-AF3C-0D3174E26E50}"/>
    </a:ext>
  </a:extLst>
</a:theme>
</file>

<file path=ppt/theme/theme2.xml><?xml version="1.0" encoding="utf-8"?>
<a:theme xmlns:a="http://schemas.openxmlformats.org/drawingml/2006/main" name="3_Office Theme">
  <a:themeElements>
    <a:clrScheme name="Custom 1">
      <a:dk1>
        <a:srgbClr val="CA0A34"/>
      </a:dk1>
      <a:lt1>
        <a:srgbClr val="FFFFFF"/>
      </a:lt1>
      <a:dk2>
        <a:srgbClr val="004F8E"/>
      </a:dk2>
      <a:lt2>
        <a:srgbClr val="FFFFFF"/>
      </a:lt2>
      <a:accent1>
        <a:srgbClr val="FFFFF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1366</Words>
  <Application>Microsoft Office PowerPoint</Application>
  <PresentationFormat>Widescreen</PresentationFormat>
  <Paragraphs>274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ＭＳ Ｐゴシック</vt:lpstr>
      <vt:lpstr>Arial</vt:lpstr>
      <vt:lpstr>Avenir Light</vt:lpstr>
      <vt:lpstr>Avenir Medium</vt:lpstr>
      <vt:lpstr>Avenir Roman</vt:lpstr>
      <vt:lpstr>Calibri</vt:lpstr>
      <vt:lpstr>Helvetica</vt:lpstr>
      <vt:lpstr>Times New Roman</vt:lpstr>
      <vt:lpstr>Wingdings</vt:lpstr>
      <vt:lpstr>Aerobika WS1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Libi Guliak</dc:creator>
  <cp:lastModifiedBy>Libi Guliak</cp:lastModifiedBy>
  <cp:revision>2</cp:revision>
  <dcterms:created xsi:type="dcterms:W3CDTF">2021-04-05T07:27:14Z</dcterms:created>
  <dcterms:modified xsi:type="dcterms:W3CDTF">2021-04-05T07:48:29Z</dcterms:modified>
</cp:coreProperties>
</file>